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56" r:id="rId4"/>
    <p:sldId id="266" r:id="rId5"/>
    <p:sldId id="259" r:id="rId6"/>
    <p:sldId id="257" r:id="rId7"/>
    <p:sldId id="269" r:id="rId8"/>
    <p:sldId id="260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0099"/>
    <a:srgbClr val="FCAAF8"/>
    <a:srgbClr val="007635"/>
    <a:srgbClr val="16DBF6"/>
    <a:srgbClr val="0066FF"/>
    <a:srgbClr val="00FF00"/>
    <a:srgbClr val="DBCBD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990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DF989-801B-4902-B70B-F047EE627B08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09FBA-8646-4786-B269-B3F0ACA585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85152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DF989-801B-4902-B70B-F047EE627B08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09FBA-8646-4786-B269-B3F0ACA585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8882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DF989-801B-4902-B70B-F047EE627B08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09FBA-8646-4786-B269-B3F0ACA585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25590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DF989-801B-4902-B70B-F047EE627B08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09FBA-8646-4786-B269-B3F0ACA585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3750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DF989-801B-4902-B70B-F047EE627B08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09FBA-8646-4786-B269-B3F0ACA585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5037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DF989-801B-4902-B70B-F047EE627B08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09FBA-8646-4786-B269-B3F0ACA585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48226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DF989-801B-4902-B70B-F047EE627B08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09FBA-8646-4786-B269-B3F0ACA585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25281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DF989-801B-4902-B70B-F047EE627B08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09FBA-8646-4786-B269-B3F0ACA585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83945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DF989-801B-4902-B70B-F047EE627B08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09FBA-8646-4786-B269-B3F0ACA585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4261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DF989-801B-4902-B70B-F047EE627B08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09FBA-8646-4786-B269-B3F0ACA585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1639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DF989-801B-4902-B70B-F047EE627B08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09FBA-8646-4786-B269-B3F0ACA585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718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DF989-801B-4902-B70B-F047EE627B08}" type="datetimeFigureOut">
              <a:rPr lang="ru-RU" smtClean="0"/>
              <a:pPr/>
              <a:t>26.03.2018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09FBA-8646-4786-B269-B3F0ACA585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3522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Блок-схема: извлечение 30"/>
          <p:cNvSpPr/>
          <p:nvPr/>
        </p:nvSpPr>
        <p:spPr>
          <a:xfrm rot="20426550">
            <a:off x="472933" y="3388998"/>
            <a:ext cx="432048" cy="1397310"/>
          </a:xfrm>
          <a:prstGeom prst="flowChartExtra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4" name="Группа 33"/>
          <p:cNvGrpSpPr/>
          <p:nvPr/>
        </p:nvGrpSpPr>
        <p:grpSpPr>
          <a:xfrm>
            <a:off x="0" y="13690"/>
            <a:ext cx="1012376" cy="6844310"/>
            <a:chOff x="0" y="13690"/>
            <a:chExt cx="1012376" cy="6844310"/>
          </a:xfrm>
        </p:grpSpPr>
        <p:sp>
          <p:nvSpPr>
            <p:cNvPr id="26" name="Блок-схема: извлечение 25"/>
            <p:cNvSpPr/>
            <p:nvPr/>
          </p:nvSpPr>
          <p:spPr>
            <a:xfrm flipV="1">
              <a:off x="40959" y="13690"/>
              <a:ext cx="836525" cy="3631333"/>
            </a:xfrm>
            <a:prstGeom prst="flowChartExtra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Блок-схема: извлечение 26"/>
            <p:cNvSpPr/>
            <p:nvPr/>
          </p:nvSpPr>
          <p:spPr>
            <a:xfrm>
              <a:off x="0" y="3226667"/>
              <a:ext cx="836525" cy="3631333"/>
            </a:xfrm>
            <a:prstGeom prst="flowChartExtra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Блок-схема: извлечение 31"/>
            <p:cNvSpPr/>
            <p:nvPr/>
          </p:nvSpPr>
          <p:spPr>
            <a:xfrm rot="19281583">
              <a:off x="580328" y="3354400"/>
              <a:ext cx="432048" cy="881880"/>
            </a:xfrm>
            <a:prstGeom prst="flowChartExtra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Знак запрета 28"/>
            <p:cNvSpPr/>
            <p:nvPr/>
          </p:nvSpPr>
          <p:spPr>
            <a:xfrm rot="19084680">
              <a:off x="131031" y="3121038"/>
              <a:ext cx="658531" cy="643306"/>
            </a:xfrm>
            <a:prstGeom prst="noSmoking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30" name="Овал 29"/>
          <p:cNvSpPr/>
          <p:nvPr/>
        </p:nvSpPr>
        <p:spPr>
          <a:xfrm>
            <a:off x="352284" y="3242262"/>
            <a:ext cx="187268" cy="402761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372919" y="2403857"/>
            <a:ext cx="8347539" cy="260693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9228554"/>
              </a:avLst>
            </a:prstTxWarp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Новые возможности в организации познавательно – исследовательской </a:t>
            </a:r>
          </a:p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деятельности посредством интерактивного оборудования</a:t>
            </a:r>
          </a:p>
        </p:txBody>
      </p:sp>
      <p:pic>
        <p:nvPicPr>
          <p:cNvPr id="13" name="Рисунок 12" descr="http://ust-ilimsk.su/media/news/32/851c24aa-165b-49a3-ba8c-efcc7256e898.pn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5852" y="3786190"/>
            <a:ext cx="4214842" cy="25937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6" descr="D:\Pictures\картинки с раб стола\0a1bd6b5717f7d51fc9d9db07056765b.jpg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60275" y="183716"/>
            <a:ext cx="2255195" cy="136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4500562" y="5000636"/>
            <a:ext cx="4286280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Подготовила:</a:t>
            </a:r>
          </a:p>
          <a:p>
            <a:pPr algn="r">
              <a:spcAft>
                <a:spcPts val="60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Власова Ю.А.</a:t>
            </a:r>
          </a:p>
          <a:p>
            <a:pPr algn="r">
              <a:spcAft>
                <a:spcPts val="60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старший воспитатель</a:t>
            </a:r>
          </a:p>
          <a:p>
            <a:pPr algn="r">
              <a:spcAft>
                <a:spcPts val="60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МАДОУ «Детский сад № 7»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00034" y="500042"/>
            <a:ext cx="7786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Муниципальное автономное дошкольное образовательное учреждение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«Детский сад № 7»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017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Блок-схема: извлечение 30"/>
          <p:cNvSpPr/>
          <p:nvPr/>
        </p:nvSpPr>
        <p:spPr>
          <a:xfrm rot="20426550">
            <a:off x="472933" y="3388998"/>
            <a:ext cx="432048" cy="1397310"/>
          </a:xfrm>
          <a:prstGeom prst="flowChartExtra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4" name="Группа 33"/>
          <p:cNvGrpSpPr/>
          <p:nvPr/>
        </p:nvGrpSpPr>
        <p:grpSpPr>
          <a:xfrm>
            <a:off x="0" y="13690"/>
            <a:ext cx="1012376" cy="6844310"/>
            <a:chOff x="0" y="13690"/>
            <a:chExt cx="1012376" cy="6844310"/>
          </a:xfrm>
        </p:grpSpPr>
        <p:sp>
          <p:nvSpPr>
            <p:cNvPr id="26" name="Блок-схема: извлечение 25"/>
            <p:cNvSpPr/>
            <p:nvPr/>
          </p:nvSpPr>
          <p:spPr>
            <a:xfrm flipV="1">
              <a:off x="40959" y="13690"/>
              <a:ext cx="836525" cy="3631333"/>
            </a:xfrm>
            <a:prstGeom prst="flowChartExtra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Блок-схема: извлечение 26"/>
            <p:cNvSpPr/>
            <p:nvPr/>
          </p:nvSpPr>
          <p:spPr>
            <a:xfrm>
              <a:off x="0" y="3226667"/>
              <a:ext cx="836525" cy="3631333"/>
            </a:xfrm>
            <a:prstGeom prst="flowChartExtra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Блок-схема: извлечение 31"/>
            <p:cNvSpPr/>
            <p:nvPr/>
          </p:nvSpPr>
          <p:spPr>
            <a:xfrm rot="19281583">
              <a:off x="580328" y="3354400"/>
              <a:ext cx="432048" cy="881880"/>
            </a:xfrm>
            <a:prstGeom prst="flowChartExtra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Знак запрета 28"/>
            <p:cNvSpPr/>
            <p:nvPr/>
          </p:nvSpPr>
          <p:spPr>
            <a:xfrm rot="19084680">
              <a:off x="131031" y="3121038"/>
              <a:ext cx="658531" cy="643306"/>
            </a:xfrm>
            <a:prstGeom prst="noSmoking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30" name="Овал 29"/>
          <p:cNvSpPr/>
          <p:nvPr/>
        </p:nvSpPr>
        <p:spPr>
          <a:xfrm>
            <a:off x="352284" y="3242262"/>
            <a:ext cx="187268" cy="402761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6" descr="D:\Pictures\картинки с раб стола\0a1bd6b5717f7d51fc9d9db07056765b.jpg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60275" y="183716"/>
            <a:ext cx="2255195" cy="136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Инна\Desktop\Vivere20la20scienz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0430" y="5000636"/>
            <a:ext cx="2468326" cy="157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000100" y="428604"/>
            <a:ext cx="60722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Современное интерактивное оборудование в организации познавательно – исследовательской деятельности детей</a:t>
            </a:r>
            <a:endParaRPr lang="ru-RU" b="1" dirty="0">
              <a:solidFill>
                <a:srgbClr val="0033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6" descr="Комплект луп - Интернет-магазин товаров для образования - Глобус, Екатеринбург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1643050"/>
            <a:ext cx="1461614" cy="1285884"/>
          </a:xfrm>
          <a:prstGeom prst="rect">
            <a:avLst/>
          </a:prstGeom>
          <a:ln w="38100" cap="sq">
            <a:solidFill>
              <a:srgbClr val="0066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2" descr="Цифровая лаборатория RELAB KIDS для дошкольников комплект стартовый - Интернет-магазин товаров для образования - Глобус, Екатеринбург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4678" y="1714488"/>
            <a:ext cx="2175440" cy="1214446"/>
          </a:xfrm>
          <a:prstGeom prst="rect">
            <a:avLst/>
          </a:prstGeom>
          <a:ln w="38100" cap="sq">
            <a:solidFill>
              <a:srgbClr val="0066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86116" y="3429000"/>
            <a:ext cx="2175206" cy="1428760"/>
          </a:xfrm>
          <a:prstGeom prst="rect">
            <a:avLst/>
          </a:prstGeom>
          <a:ln w="38100" cap="sq">
            <a:solidFill>
              <a:srgbClr val="0066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 descr="C:\Users\Светлана\Desktop\nauras.png"/>
          <p:cNvPicPr/>
          <p:nvPr/>
        </p:nvPicPr>
        <p:blipFill>
          <a:blip r:embed="rId7"/>
          <a:srcRect l="8156" r="6040" b="6945"/>
          <a:stretch>
            <a:fillRect/>
          </a:stretch>
        </p:blipFill>
        <p:spPr bwMode="auto">
          <a:xfrm>
            <a:off x="6143636" y="1714488"/>
            <a:ext cx="2571768" cy="1857388"/>
          </a:xfrm>
          <a:prstGeom prst="rect">
            <a:avLst/>
          </a:prstGeom>
          <a:ln w="38100" cap="sq">
            <a:solidFill>
              <a:srgbClr val="00763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2" descr="E:\открытый день 27.03\c0c6bdd79a358249f0c05b708a12088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57950" y="3857628"/>
            <a:ext cx="2143120" cy="2143120"/>
          </a:xfrm>
          <a:prstGeom prst="rect">
            <a:avLst/>
          </a:prstGeom>
          <a:ln w="38100" cap="sq">
            <a:solidFill>
              <a:srgbClr val="00763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00100" y="3214687"/>
            <a:ext cx="1500198" cy="1620084"/>
          </a:xfrm>
          <a:prstGeom prst="rect">
            <a:avLst/>
          </a:prstGeom>
          <a:ln w="38100" cap="sq">
            <a:solidFill>
              <a:srgbClr val="00763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C:\Users\Администратор\Desktop\GREEN-HUE-GROUP-PACK-SHOT_AW_with_awards-300x300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28662" y="5072074"/>
            <a:ext cx="1571636" cy="14144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9524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Блок-схема: извлечение 30"/>
          <p:cNvSpPr/>
          <p:nvPr/>
        </p:nvSpPr>
        <p:spPr>
          <a:xfrm rot="20426550">
            <a:off x="472933" y="3388998"/>
            <a:ext cx="432048" cy="1397310"/>
          </a:xfrm>
          <a:prstGeom prst="flowChartExtra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4" name="Группа 33"/>
          <p:cNvGrpSpPr/>
          <p:nvPr/>
        </p:nvGrpSpPr>
        <p:grpSpPr>
          <a:xfrm>
            <a:off x="0" y="13690"/>
            <a:ext cx="1012376" cy="6844310"/>
            <a:chOff x="0" y="13690"/>
            <a:chExt cx="1012376" cy="6844310"/>
          </a:xfrm>
        </p:grpSpPr>
        <p:sp>
          <p:nvSpPr>
            <p:cNvPr id="26" name="Блок-схема: извлечение 25"/>
            <p:cNvSpPr/>
            <p:nvPr/>
          </p:nvSpPr>
          <p:spPr>
            <a:xfrm flipV="1">
              <a:off x="40959" y="13690"/>
              <a:ext cx="836525" cy="3631333"/>
            </a:xfrm>
            <a:prstGeom prst="flowChartExtra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Блок-схема: извлечение 26"/>
            <p:cNvSpPr/>
            <p:nvPr/>
          </p:nvSpPr>
          <p:spPr>
            <a:xfrm>
              <a:off x="0" y="3226667"/>
              <a:ext cx="836525" cy="3631333"/>
            </a:xfrm>
            <a:prstGeom prst="flowChartExtra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Блок-схема: извлечение 31"/>
            <p:cNvSpPr/>
            <p:nvPr/>
          </p:nvSpPr>
          <p:spPr>
            <a:xfrm rot="19281583">
              <a:off x="580328" y="3354400"/>
              <a:ext cx="432048" cy="881880"/>
            </a:xfrm>
            <a:prstGeom prst="flowChartExtra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Знак запрета 28"/>
            <p:cNvSpPr/>
            <p:nvPr/>
          </p:nvSpPr>
          <p:spPr>
            <a:xfrm rot="19084680">
              <a:off x="131031" y="3121038"/>
              <a:ext cx="658531" cy="643306"/>
            </a:xfrm>
            <a:prstGeom prst="noSmoking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30" name="Овал 29"/>
          <p:cNvSpPr/>
          <p:nvPr/>
        </p:nvSpPr>
        <p:spPr>
          <a:xfrm>
            <a:off x="352284" y="3242262"/>
            <a:ext cx="187268" cy="402761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6" descr="D:\Pictures\картинки с раб стола\0a1bd6b5717f7d51fc9d9db07056765b.jpg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9710" y="188640"/>
            <a:ext cx="2255195" cy="136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Инна\Desktop\1424883418_od3bjnj8c9i0imw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504"/>
          <a:stretch/>
        </p:blipFill>
        <p:spPr bwMode="auto">
          <a:xfrm>
            <a:off x="765041" y="4716018"/>
            <a:ext cx="3535724" cy="1638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Инна\Desktop\1424883418_od3bjnj8c9i0im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749891"/>
            <a:ext cx="4562475" cy="1638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3" name="Picture 1" descr="G:\открытый день 27.03\ясли желе\DSC_029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7" y="714356"/>
            <a:ext cx="2786082" cy="1852403"/>
          </a:xfrm>
          <a:prstGeom prst="rect">
            <a:avLst/>
          </a:prstGeom>
          <a:ln w="38100" cap="sq">
            <a:solidFill>
              <a:srgbClr val="FCAAF8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194" name="Picture 2" descr="G:\открытый день 27.03\СД микроскоп\DSC_03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2928934"/>
            <a:ext cx="3151922" cy="2095642"/>
          </a:xfrm>
          <a:prstGeom prst="rect">
            <a:avLst/>
          </a:prstGeom>
          <a:ln w="38100" cap="sq">
            <a:solidFill>
              <a:srgbClr val="FCAAF8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195" name="Picture 3" descr="20180226_0855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86182" y="714356"/>
            <a:ext cx="1381794" cy="1857388"/>
          </a:xfrm>
          <a:prstGeom prst="rect">
            <a:avLst/>
          </a:prstGeom>
          <a:ln w="38100" cap="sq">
            <a:solidFill>
              <a:srgbClr val="FCAAF8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196" name="Picture 4" descr="G:\открытый день 27.03\20180315_16382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57818" y="714356"/>
            <a:ext cx="1393041" cy="1857388"/>
          </a:xfrm>
          <a:prstGeom prst="rect">
            <a:avLst/>
          </a:prstGeom>
          <a:ln w="38100" cap="sq">
            <a:solidFill>
              <a:srgbClr val="FCAAF8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2" descr="C:\Users\Надежда\Desktop\ФОТО ДЕТСКИЙ САД\лупы\IMG_643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1285852" y="2928934"/>
            <a:ext cx="3107553" cy="2071702"/>
          </a:xfrm>
          <a:prstGeom prst="rect">
            <a:avLst/>
          </a:prstGeom>
          <a:ln w="38100" cap="sq">
            <a:solidFill>
              <a:srgbClr val="FCAAF8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20888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Блок-схема: извлечение 30"/>
          <p:cNvSpPr/>
          <p:nvPr/>
        </p:nvSpPr>
        <p:spPr>
          <a:xfrm rot="20426550">
            <a:off x="472933" y="3388998"/>
            <a:ext cx="432048" cy="1397310"/>
          </a:xfrm>
          <a:prstGeom prst="flowChartExtra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4" name="Группа 33"/>
          <p:cNvGrpSpPr/>
          <p:nvPr/>
        </p:nvGrpSpPr>
        <p:grpSpPr>
          <a:xfrm>
            <a:off x="0" y="13690"/>
            <a:ext cx="1012376" cy="6844310"/>
            <a:chOff x="0" y="13690"/>
            <a:chExt cx="1012376" cy="6844310"/>
          </a:xfrm>
        </p:grpSpPr>
        <p:sp>
          <p:nvSpPr>
            <p:cNvPr id="26" name="Блок-схема: извлечение 25"/>
            <p:cNvSpPr/>
            <p:nvPr/>
          </p:nvSpPr>
          <p:spPr>
            <a:xfrm flipV="1">
              <a:off x="40959" y="13690"/>
              <a:ext cx="836525" cy="3631333"/>
            </a:xfrm>
            <a:prstGeom prst="flowChartExtra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Блок-схема: извлечение 26"/>
            <p:cNvSpPr/>
            <p:nvPr/>
          </p:nvSpPr>
          <p:spPr>
            <a:xfrm>
              <a:off x="0" y="3226667"/>
              <a:ext cx="836525" cy="3631333"/>
            </a:xfrm>
            <a:prstGeom prst="flowChartExtra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Блок-схема: извлечение 31"/>
            <p:cNvSpPr/>
            <p:nvPr/>
          </p:nvSpPr>
          <p:spPr>
            <a:xfrm rot="19281583">
              <a:off x="580328" y="3354400"/>
              <a:ext cx="432048" cy="881880"/>
            </a:xfrm>
            <a:prstGeom prst="flowChartExtra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Знак запрета 28"/>
            <p:cNvSpPr/>
            <p:nvPr/>
          </p:nvSpPr>
          <p:spPr>
            <a:xfrm rot="19084680">
              <a:off x="131031" y="3121038"/>
              <a:ext cx="658531" cy="643306"/>
            </a:xfrm>
            <a:prstGeom prst="noSmoking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30" name="Овал 29"/>
          <p:cNvSpPr/>
          <p:nvPr/>
        </p:nvSpPr>
        <p:spPr>
          <a:xfrm>
            <a:off x="352284" y="3242262"/>
            <a:ext cx="187268" cy="402761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6" descr="D:\Pictures\картинки с раб стола\0a1bd6b5717f7d51fc9d9db07056765b.jpg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60275" y="183716"/>
            <a:ext cx="2255195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Инна\Desktop\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4480" y="4000504"/>
            <a:ext cx="5214974" cy="2381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1285852" y="1000108"/>
            <a:ext cx="664373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ознавательно – исследовательские умения: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ориентироваться в проблемной ситуации;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находить необходимую информацию об окружающих событиях и явлениях;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выдвигать и обосновывать идей;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планировать этапы своей деятельности;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выбирать способы действий из усвоенных ранее способов;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организовать своё рабочее место;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понимать и выполнять алгоритм действий;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устанавливать причинно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следственные связи;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применять знания в тех или иных жизненных ситуациях.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810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Блок-схема: извлечение 25"/>
          <p:cNvSpPr/>
          <p:nvPr/>
        </p:nvSpPr>
        <p:spPr>
          <a:xfrm flipV="1">
            <a:off x="40959" y="13690"/>
            <a:ext cx="836525" cy="3631333"/>
          </a:xfrm>
          <a:prstGeom prst="flowChartExtra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Блок-схема: извлечение 26"/>
          <p:cNvSpPr/>
          <p:nvPr/>
        </p:nvSpPr>
        <p:spPr>
          <a:xfrm>
            <a:off x="0" y="3226667"/>
            <a:ext cx="836525" cy="3631333"/>
          </a:xfrm>
          <a:prstGeom prst="flowChartExtra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Блок-схема: извлечение 30"/>
          <p:cNvSpPr/>
          <p:nvPr/>
        </p:nvSpPr>
        <p:spPr>
          <a:xfrm rot="20426550">
            <a:off x="472933" y="3388998"/>
            <a:ext cx="432048" cy="1397310"/>
          </a:xfrm>
          <a:prstGeom prst="flowChartExtra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Блок-схема: извлечение 31"/>
          <p:cNvSpPr/>
          <p:nvPr/>
        </p:nvSpPr>
        <p:spPr>
          <a:xfrm rot="19281583">
            <a:off x="580328" y="3354400"/>
            <a:ext cx="432048" cy="881880"/>
          </a:xfrm>
          <a:prstGeom prst="flowChartExtra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Знак запрета 28"/>
          <p:cNvSpPr/>
          <p:nvPr/>
        </p:nvSpPr>
        <p:spPr>
          <a:xfrm rot="19084680">
            <a:off x="131031" y="3121038"/>
            <a:ext cx="658531" cy="643306"/>
          </a:xfrm>
          <a:prstGeom prst="noSmoking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352284" y="3242262"/>
            <a:ext cx="187268" cy="402761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H:\ИННА - с раб стола - шаблоны, фоны, утренники, математика\детские с ссылками\ДЕТИ\royalty-free-blowing-bubbles-clipart-illustration-432947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911" b="8227"/>
          <a:stretch/>
        </p:blipFill>
        <p:spPr bwMode="auto">
          <a:xfrm>
            <a:off x="6876256" y="127364"/>
            <a:ext cx="1932169" cy="1921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:\ИННА - с раб стола - шаблоны, фоны, утренники, математика\детские с ссылками\ДЕТИ\royalty-free-blowing-bubbles-clipart-illustration-432947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911" b="8227"/>
          <a:stretch/>
        </p:blipFill>
        <p:spPr bwMode="auto">
          <a:xfrm flipH="1">
            <a:off x="688957" y="4462838"/>
            <a:ext cx="2351094" cy="2338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428728" y="1285860"/>
          <a:ext cx="6858046" cy="4743820"/>
        </p:xfrm>
        <a:graphic>
          <a:graphicData uri="http://schemas.openxmlformats.org/drawingml/2006/table">
            <a:tbl>
              <a:tblPr/>
              <a:tblGrid>
                <a:gridCol w="2285776"/>
                <a:gridCol w="2285776"/>
                <a:gridCol w="2286494"/>
              </a:tblGrid>
              <a:tr h="937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Calibri"/>
                          <a:cs typeface="Times New Roman"/>
                        </a:rPr>
                        <a:t>Этапы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130" marR="33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Calibri"/>
                          <a:cs typeface="Times New Roman"/>
                        </a:rPr>
                        <a:t>Деятельность воспитателя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130" marR="33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Calibri"/>
                          <a:cs typeface="Times New Roman"/>
                        </a:rPr>
                        <a:t>Деятельность детей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130" marR="33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522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Calibri"/>
                          <a:cs typeface="Times New Roman"/>
                        </a:rPr>
                        <a:t>Постановка проблемы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130" marR="33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Фиксирует внимание детей на обнаружении противоречий.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Создаёт проблемную ситуацию.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Формулирует или помогает сформулировать проблему.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Определяет целевую установку.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130" marR="33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Осознаёт создавшееся противоречие.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«Присваивает» проблему.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Участвует в формулировке проблемы.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Осознает цель поиска.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130" marR="33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58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Calibri"/>
                          <a:cs typeface="Times New Roman"/>
                        </a:rPr>
                        <a:t>Актуализация знаний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130" marR="33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Побуждает детей к активизации необходимых знаний, их анализу, синтезу, обобщению и систематизации.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Подводит детей к выводу о недостаточности знаний или умений.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Мотивирует к поиску новых знаний или умений.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130" marR="33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Активизирует необходимые знания (анализирует, обобщает, систематизирует).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Осознаёт потребность в новых знаниях.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Концентрируется на поиске новых знаний.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130" marR="33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522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Times New Roman"/>
                          <a:ea typeface="Calibri"/>
                          <a:cs typeface="Times New Roman"/>
                        </a:rPr>
                        <a:t>III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Calibri"/>
                          <a:cs typeface="Times New Roman"/>
                        </a:rPr>
                        <a:t>Выдвижение гипотез – предложений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130" marR="33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Организует выдвижение предложений.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Вовлекает детей в процесс выделения этапов поиска и их планирования.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Осуществляет коррекционную и консультационную помощь в процессе поиска.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130" marR="33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Участвует в обсуждении, размышляет, рассуждает, выдвигает идеи, обосновывает их.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Принимает программу поиска.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Проводит поисковую деятельность.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130" marR="33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32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Times New Roman"/>
                          <a:ea typeface="Calibri"/>
                          <a:cs typeface="Times New Roman"/>
                        </a:rPr>
                        <a:t>IV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Calibri"/>
                          <a:cs typeface="Times New Roman"/>
                        </a:rPr>
                        <a:t>Проверка решений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130" marR="33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Проверяет результаты поиска.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Помогает выбрать правильное решение.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130" marR="33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Докладывает результаты поиска.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Формулирует выводы.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130" marR="33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0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Calibri"/>
                          <a:cs typeface="Times New Roman"/>
                        </a:rPr>
                        <a:t>Введение в систему знаний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130" marR="33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Выделяет новые знания.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Организует размещение результатов поиска в уголке открытий.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Организует применение полученных знаний.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130" marR="33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Присваивает новые знания и умения.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Участвует в размещении в уголке открытий результатов поиска.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Применяет полученные знания.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130" marR="331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428860" y="785794"/>
            <a:ext cx="457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Карта решения проблемной ситуации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0185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402" y="14290"/>
            <a:ext cx="836525" cy="2956952"/>
            <a:chOff x="40959" y="1829355"/>
            <a:chExt cx="836525" cy="2956952"/>
          </a:xfrm>
        </p:grpSpPr>
        <p:sp>
          <p:nvSpPr>
            <p:cNvPr id="26" name="Блок-схема: извлечение 25"/>
            <p:cNvSpPr/>
            <p:nvPr/>
          </p:nvSpPr>
          <p:spPr>
            <a:xfrm flipV="1">
              <a:off x="40959" y="1829355"/>
              <a:ext cx="836525" cy="1815667"/>
            </a:xfrm>
            <a:prstGeom prst="flowChartExtra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Блок-схема: извлечение 30"/>
            <p:cNvSpPr/>
            <p:nvPr/>
          </p:nvSpPr>
          <p:spPr>
            <a:xfrm rot="20426550">
              <a:off x="408440" y="3388997"/>
              <a:ext cx="432048" cy="1397310"/>
            </a:xfrm>
            <a:prstGeom prst="flowChartExtra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Блок-схема: извлечение 31"/>
            <p:cNvSpPr/>
            <p:nvPr/>
          </p:nvSpPr>
          <p:spPr>
            <a:xfrm rot="453789">
              <a:off x="136259" y="3669620"/>
              <a:ext cx="432048" cy="881880"/>
            </a:xfrm>
            <a:prstGeom prst="flowChartExtra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Знак запрета 28"/>
            <p:cNvSpPr/>
            <p:nvPr/>
          </p:nvSpPr>
          <p:spPr>
            <a:xfrm rot="19084680">
              <a:off x="131031" y="3121038"/>
              <a:ext cx="658531" cy="643306"/>
            </a:xfrm>
            <a:prstGeom prst="noSmoking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0" name="Овал 29"/>
            <p:cNvSpPr/>
            <p:nvPr/>
          </p:nvSpPr>
          <p:spPr>
            <a:xfrm>
              <a:off x="352284" y="3242262"/>
              <a:ext cx="187268" cy="402761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8" name="Picture 4" descr="H:\ИННА - с раб стола - шаблоны, фоны, утренники, математика\детские с ссылками\ДЕТИ\royalty-free-blowing-bubbles-clipart-illustration-432947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911" b="8227"/>
          <a:stretch/>
        </p:blipFill>
        <p:spPr bwMode="auto">
          <a:xfrm flipH="1">
            <a:off x="0" y="4519956"/>
            <a:ext cx="2351094" cy="2338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ЮЛЯ\Desktop\ясли\IMG_20180219_0933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642918"/>
            <a:ext cx="1821669" cy="2428892"/>
          </a:xfrm>
          <a:prstGeom prst="rect">
            <a:avLst/>
          </a:prstGeom>
          <a:ln w="38100" cap="sq">
            <a:solidFill>
              <a:srgbClr val="CC0099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C:\Users\ЮЛЯ\Desktop\ясли\IMG_20180219_1002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58" y="785794"/>
            <a:ext cx="1732372" cy="2309829"/>
          </a:xfrm>
          <a:prstGeom prst="rect">
            <a:avLst/>
          </a:prstGeom>
          <a:ln w="38100" cap="sq">
            <a:solidFill>
              <a:srgbClr val="CC0099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 descr="C:\Users\ЮЛЯ\Desktop\ясли\IMG_20180220_10193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714356"/>
            <a:ext cx="1785950" cy="2381267"/>
          </a:xfrm>
          <a:prstGeom prst="rect">
            <a:avLst/>
          </a:prstGeom>
          <a:ln w="38100" cap="sq">
            <a:solidFill>
              <a:srgbClr val="CC0099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0" name="Picture 6" descr="C:\Users\ЮЛЯ\Desktop\СД\DSC_00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0961" y="3429000"/>
            <a:ext cx="3366557" cy="2238348"/>
          </a:xfrm>
          <a:prstGeom prst="rect">
            <a:avLst/>
          </a:prstGeom>
          <a:ln w="38100" cap="sq">
            <a:solidFill>
              <a:srgbClr val="CC0099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1" name="Picture 7" descr="C:\Users\ЮЛЯ\Desktop\СД\DSC_002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57752" y="3429000"/>
            <a:ext cx="3238459" cy="2153178"/>
          </a:xfrm>
          <a:prstGeom prst="rect">
            <a:avLst/>
          </a:prstGeom>
          <a:ln w="38100" cap="sq">
            <a:solidFill>
              <a:srgbClr val="CC0099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3504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уппа 17"/>
          <p:cNvGrpSpPr/>
          <p:nvPr/>
        </p:nvGrpSpPr>
        <p:grpSpPr>
          <a:xfrm>
            <a:off x="402" y="14290"/>
            <a:ext cx="836525" cy="2956952"/>
            <a:chOff x="40959" y="1829355"/>
            <a:chExt cx="836525" cy="2956952"/>
          </a:xfrm>
        </p:grpSpPr>
        <p:sp>
          <p:nvSpPr>
            <p:cNvPr id="19" name="Блок-схема: извлечение 18"/>
            <p:cNvSpPr/>
            <p:nvPr/>
          </p:nvSpPr>
          <p:spPr>
            <a:xfrm flipV="1">
              <a:off x="40959" y="1829355"/>
              <a:ext cx="836525" cy="1815667"/>
            </a:xfrm>
            <a:prstGeom prst="flowChartExtra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Блок-схема: извлечение 19"/>
            <p:cNvSpPr/>
            <p:nvPr/>
          </p:nvSpPr>
          <p:spPr>
            <a:xfrm rot="20426550">
              <a:off x="408440" y="3388997"/>
              <a:ext cx="432048" cy="1397310"/>
            </a:xfrm>
            <a:prstGeom prst="flowChartExtra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Блок-схема: извлечение 20"/>
            <p:cNvSpPr/>
            <p:nvPr/>
          </p:nvSpPr>
          <p:spPr>
            <a:xfrm rot="453789">
              <a:off x="136259" y="3669620"/>
              <a:ext cx="432048" cy="881880"/>
            </a:xfrm>
            <a:prstGeom prst="flowChartExtra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Знак запрета 21"/>
            <p:cNvSpPr/>
            <p:nvPr/>
          </p:nvSpPr>
          <p:spPr>
            <a:xfrm rot="19084680">
              <a:off x="131031" y="3121038"/>
              <a:ext cx="658531" cy="643306"/>
            </a:xfrm>
            <a:prstGeom prst="noSmoking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Овал 22"/>
            <p:cNvSpPr/>
            <p:nvPr/>
          </p:nvSpPr>
          <p:spPr>
            <a:xfrm>
              <a:off x="352284" y="3242262"/>
              <a:ext cx="187268" cy="402761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7" name="Picture 4" descr="H:\ИННА - с раб стола - шаблоны, фоны, утренники, математика\детские с ссылками\ДЕТИ\royalty-free-blowing-bubbles-clipart-illustration-432947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911" b="8227"/>
          <a:stretch/>
        </p:blipFill>
        <p:spPr bwMode="auto">
          <a:xfrm flipH="1">
            <a:off x="688957" y="4462838"/>
            <a:ext cx="2351094" cy="2338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ЮЛЯ\Desktop\ясли\IMG_20180326_1122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642918"/>
            <a:ext cx="2535963" cy="3381284"/>
          </a:xfrm>
          <a:prstGeom prst="rect">
            <a:avLst/>
          </a:prstGeom>
          <a:ln w="38100" cap="sq">
            <a:solidFill>
              <a:srgbClr val="CC0099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3" name="Picture 5" descr="C:\Users\ЮЛЯ\Desktop\СД\DSC_00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1643050"/>
            <a:ext cx="2666955" cy="1773198"/>
          </a:xfrm>
          <a:prstGeom prst="rect">
            <a:avLst/>
          </a:prstGeom>
          <a:ln w="38100" cap="sq">
            <a:solidFill>
              <a:srgbClr val="CC0099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4" name="Picture 6" descr="C:\Users\ЮЛЯ\Desktop\ясли\IMG_20180219_0947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642918"/>
            <a:ext cx="2643102" cy="3524136"/>
          </a:xfrm>
          <a:prstGeom prst="rect">
            <a:avLst/>
          </a:prstGeom>
          <a:ln w="38100" cap="sq">
            <a:solidFill>
              <a:srgbClr val="CC0099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3" descr="C:\Users\Надежда\Desktop\ФОТО ДЕТСКИЙ САД\лупы\IMG_638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786050" y="4071942"/>
            <a:ext cx="3822700" cy="2547938"/>
          </a:xfrm>
          <a:prstGeom prst="rect">
            <a:avLst/>
          </a:prstGeom>
          <a:ln w="57150">
            <a:solidFill>
              <a:srgbClr val="CC0099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71596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3"/>
          <p:cNvSpPr txBox="1">
            <a:spLocks/>
          </p:cNvSpPr>
          <p:nvPr/>
        </p:nvSpPr>
        <p:spPr>
          <a:xfrm>
            <a:off x="467544" y="2204864"/>
            <a:ext cx="4040188" cy="395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grpSp>
        <p:nvGrpSpPr>
          <p:cNvPr id="11" name="Группа 10"/>
          <p:cNvGrpSpPr/>
          <p:nvPr/>
        </p:nvGrpSpPr>
        <p:grpSpPr>
          <a:xfrm>
            <a:off x="402" y="14290"/>
            <a:ext cx="836525" cy="2956952"/>
            <a:chOff x="40959" y="1829355"/>
            <a:chExt cx="836525" cy="2956952"/>
          </a:xfrm>
        </p:grpSpPr>
        <p:sp>
          <p:nvSpPr>
            <p:cNvPr id="12" name="Блок-схема: извлечение 11"/>
            <p:cNvSpPr/>
            <p:nvPr/>
          </p:nvSpPr>
          <p:spPr>
            <a:xfrm flipV="1">
              <a:off x="40959" y="1829355"/>
              <a:ext cx="836525" cy="1815667"/>
            </a:xfrm>
            <a:prstGeom prst="flowChartExtra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Блок-схема: извлечение 12"/>
            <p:cNvSpPr/>
            <p:nvPr/>
          </p:nvSpPr>
          <p:spPr>
            <a:xfrm rot="20426550">
              <a:off x="408440" y="3388997"/>
              <a:ext cx="432048" cy="1397310"/>
            </a:xfrm>
            <a:prstGeom prst="flowChartExtra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Блок-схема: извлечение 13"/>
            <p:cNvSpPr/>
            <p:nvPr/>
          </p:nvSpPr>
          <p:spPr>
            <a:xfrm rot="453789">
              <a:off x="136259" y="3669620"/>
              <a:ext cx="432048" cy="881880"/>
            </a:xfrm>
            <a:prstGeom prst="flowChartExtra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Знак запрета 14"/>
            <p:cNvSpPr/>
            <p:nvPr/>
          </p:nvSpPr>
          <p:spPr>
            <a:xfrm rot="19084680">
              <a:off x="131031" y="3121038"/>
              <a:ext cx="658531" cy="643306"/>
            </a:xfrm>
            <a:prstGeom prst="noSmoking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6" name="Овал 15"/>
            <p:cNvSpPr/>
            <p:nvPr/>
          </p:nvSpPr>
          <p:spPr>
            <a:xfrm>
              <a:off x="352284" y="3242262"/>
              <a:ext cx="187268" cy="402761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" name="Picture 2" descr="C:\Users\Надежда\Desktop\ФОТО ДЕТСКИЙ САД\лупы\IMG_6432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00034" y="500042"/>
            <a:ext cx="4968230" cy="3312153"/>
          </a:xfrm>
          <a:prstGeom prst="rect">
            <a:avLst/>
          </a:prstGeom>
          <a:ln w="57150">
            <a:solidFill>
              <a:srgbClr val="CC0099"/>
            </a:solidFill>
          </a:ln>
        </p:spPr>
      </p:pic>
      <p:pic>
        <p:nvPicPr>
          <p:cNvPr id="3074" name="Picture 2" descr="E:\открытый день 27.03\20180315_1638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048253" y="2238367"/>
            <a:ext cx="4191029" cy="3143272"/>
          </a:xfrm>
          <a:prstGeom prst="rect">
            <a:avLst/>
          </a:prstGeom>
          <a:ln w="38100" cap="sq">
            <a:solidFill>
              <a:srgbClr val="CC0099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8" descr="C:\Users\7\Desktop\Новая папка\1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4143380"/>
            <a:ext cx="3577655" cy="2357454"/>
          </a:xfrm>
          <a:prstGeom prst="rect">
            <a:avLst/>
          </a:prstGeom>
          <a:ln w="38100" cap="sq">
            <a:solidFill>
              <a:srgbClr val="CC0099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Picture 4" descr="H:\ИННА - с раб стола - шаблоны, фоны, утренники, математика\детские с ссылками\ДЕТИ\royalty-free-blowing-bubbles-clipart-illustration-432947.jpg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911" b="8227"/>
          <a:stretch/>
        </p:blipFill>
        <p:spPr bwMode="auto">
          <a:xfrm flipH="1">
            <a:off x="4214810" y="4214818"/>
            <a:ext cx="2351094" cy="2338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7852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500166" y="1928802"/>
            <a:ext cx="63485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CC0099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800" b="1" dirty="0">
              <a:solidFill>
                <a:srgbClr val="CC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587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</TotalTime>
  <Words>334</Words>
  <Application>Microsoft Office PowerPoint</Application>
  <PresentationFormat>Экран (4:3)</PresentationFormat>
  <Paragraphs>64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Инна</dc:creator>
  <cp:lastModifiedBy>ЮЛЯ</cp:lastModifiedBy>
  <cp:revision>48</cp:revision>
  <dcterms:created xsi:type="dcterms:W3CDTF">2015-05-02T20:44:07Z</dcterms:created>
  <dcterms:modified xsi:type="dcterms:W3CDTF">2018-03-26T16:59:04Z</dcterms:modified>
</cp:coreProperties>
</file>