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61" r:id="rId2"/>
    <p:sldId id="264" r:id="rId3"/>
    <p:sldId id="281" r:id="rId4"/>
    <p:sldId id="257" r:id="rId5"/>
    <p:sldId id="267" r:id="rId6"/>
    <p:sldId id="259" r:id="rId7"/>
    <p:sldId id="268" r:id="rId8"/>
    <p:sldId id="271" r:id="rId9"/>
    <p:sldId id="272" r:id="rId10"/>
    <p:sldId id="273" r:id="rId11"/>
    <p:sldId id="274" r:id="rId12"/>
    <p:sldId id="277" r:id="rId13"/>
    <p:sldId id="275" r:id="rId14"/>
    <p:sldId id="280" r:id="rId15"/>
    <p:sldId id="276" r:id="rId16"/>
    <p:sldId id="283" r:id="rId17"/>
    <p:sldId id="284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>
        <p:scale>
          <a:sx n="84" d="100"/>
          <a:sy n="84" d="100"/>
        </p:scale>
        <p:origin x="-1554" y="-6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65CA5CA4-DAE5-4946-A5F0-0B4DD6C8E9FC}" type="datetimeFigureOut">
              <a:rPr lang="ru-RU" smtClean="0"/>
              <a:pPr/>
              <a:t>25.03.2018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070D46F8-F610-4E33-B1DC-ADF73D96C8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5783230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5CA4-DAE5-4946-A5F0-0B4DD6C8E9FC}" type="datetimeFigureOut">
              <a:rPr lang="ru-RU" smtClean="0"/>
              <a:pPr/>
              <a:t>25.03.2018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46F8-F610-4E33-B1DC-ADF73D96C8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4844329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5CA4-DAE5-4946-A5F0-0B4DD6C8E9FC}" type="datetimeFigureOut">
              <a:rPr lang="ru-RU" smtClean="0"/>
              <a:pPr/>
              <a:t>25.03.2018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46F8-F610-4E33-B1DC-ADF73D96C8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5464348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5CA4-DAE5-4946-A5F0-0B4DD6C8E9FC}" type="datetimeFigureOut">
              <a:rPr lang="ru-RU" smtClean="0"/>
              <a:pPr/>
              <a:t>25.03.2018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46F8-F610-4E33-B1DC-ADF73D96C8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4501462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5CA4-DAE5-4946-A5F0-0B4DD6C8E9FC}" type="datetimeFigureOut">
              <a:rPr lang="ru-RU" smtClean="0"/>
              <a:pPr/>
              <a:t>25.03.2018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46F8-F610-4E33-B1DC-ADF73D96C8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5332943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5CA4-DAE5-4946-A5F0-0B4DD6C8E9FC}" type="datetimeFigureOut">
              <a:rPr lang="ru-RU" smtClean="0"/>
              <a:pPr/>
              <a:t>25.03.2018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46F8-F610-4E33-B1DC-ADF73D96C8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4054012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5CA4-DAE5-4946-A5F0-0B4DD6C8E9FC}" type="datetimeFigureOut">
              <a:rPr lang="ru-RU" smtClean="0"/>
              <a:pPr/>
              <a:t>25.03.2018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46F8-F610-4E33-B1DC-ADF73D96C8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8486576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5CA4-DAE5-4946-A5F0-0B4DD6C8E9FC}" type="datetimeFigureOut">
              <a:rPr lang="ru-RU" smtClean="0"/>
              <a:pPr/>
              <a:t>25.03.2018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46F8-F610-4E33-B1DC-ADF73D96C8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1527372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5CA4-DAE5-4946-A5F0-0B4DD6C8E9FC}" type="datetimeFigureOut">
              <a:rPr lang="ru-RU" smtClean="0"/>
              <a:pPr/>
              <a:t>25.03.2018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46F8-F610-4E33-B1DC-ADF73D96C8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2762650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5CA4-DAE5-4946-A5F0-0B4DD6C8E9FC}" type="datetimeFigureOut">
              <a:rPr lang="ru-RU" smtClean="0"/>
              <a:pPr/>
              <a:t>25.03.2018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46F8-F610-4E33-B1DC-ADF73D96C8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3568761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5CA4-DAE5-4946-A5F0-0B4DD6C8E9FC}" type="datetimeFigureOut">
              <a:rPr lang="ru-RU" smtClean="0"/>
              <a:pPr/>
              <a:t>25.03.2018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46F8-F610-4E33-B1DC-ADF73D96C8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7496293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5CA4-DAE5-4946-A5F0-0B4DD6C8E9FC}" type="datetimeFigureOut">
              <a:rPr lang="ru-RU" smtClean="0"/>
              <a:pPr/>
              <a:t>25.03.2018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46F8-F610-4E33-B1DC-ADF73D96C85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23362602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5CA4-DAE5-4946-A5F0-0B4DD6C8E9FC}" type="datetimeFigureOut">
              <a:rPr lang="ru-RU" smtClean="0"/>
              <a:pPr/>
              <a:t>25.03.2018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46F8-F610-4E33-B1DC-ADF73D96C8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2188487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5CA4-DAE5-4946-A5F0-0B4DD6C8E9FC}" type="datetimeFigureOut">
              <a:rPr lang="ru-RU" smtClean="0"/>
              <a:pPr/>
              <a:t>25.03.2018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46F8-F610-4E33-B1DC-ADF73D96C8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1643838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5CA4-DAE5-4946-A5F0-0B4DD6C8E9FC}" type="datetimeFigureOut">
              <a:rPr lang="ru-RU" smtClean="0"/>
              <a:pPr/>
              <a:t>25.03.2018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46F8-F610-4E33-B1DC-ADF73D96C8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8626199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5CA4-DAE5-4946-A5F0-0B4DD6C8E9FC}" type="datetimeFigureOut">
              <a:rPr lang="ru-RU" smtClean="0"/>
              <a:pPr/>
              <a:t>25.03.2018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46F8-F610-4E33-B1DC-ADF73D96C8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9803325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A5CA4-DAE5-4946-A5F0-0B4DD6C8E9FC}" type="datetimeFigureOut">
              <a:rPr lang="ru-RU" smtClean="0"/>
              <a:pPr/>
              <a:t>25.03.2018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46F8-F610-4E33-B1DC-ADF73D96C8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2130025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A5CA4-DAE5-4946-A5F0-0B4DD6C8E9FC}" type="datetimeFigureOut">
              <a:rPr lang="ru-RU" smtClean="0"/>
              <a:pPr/>
              <a:t>25.03.2018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D46F8-F610-4E33-B1DC-ADF73D96C8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844625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nau-ra.ru/netcat_files/2879_173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731861" y="487862"/>
            <a:ext cx="10604499" cy="1173706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ДЕТСКАЯ </a:t>
            </a:r>
            <a:r>
              <a:rPr lang="ru-RU" sz="9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ЛАБОРАТОРИЯ</a:t>
            </a:r>
            <a:endParaRPr lang="ru-RU" altLang="ru-RU" sz="111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1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«НАУРАША В СТРАНЕ НАУРАНДИИ»</a:t>
            </a:r>
          </a:p>
          <a:p>
            <a:pPr algn="r">
              <a:buNone/>
            </a:pPr>
            <a:r>
              <a:rPr lang="ru-RU" altLang="ru-RU" sz="7200" dirty="0" smtClean="0">
                <a:solidFill>
                  <a:srgbClr val="002060"/>
                </a:solidFill>
                <a:latin typeface="Impact" panose="020B0806030902050204" pitchFamily="34" charset="0"/>
              </a:rPr>
              <a:t>                                      </a:t>
            </a:r>
            <a:endParaRPr lang="ru-RU" altLang="ru-RU" sz="2000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z="2000" dirty="0">
                <a:solidFill>
                  <a:srgbClr val="002060"/>
                </a:solidFill>
                <a:latin typeface="Monotype Corsiva" panose="03010101010201010101" pitchFamily="66" charset="0"/>
              </a:rPr>
              <a:t>                                                                             </a:t>
            </a:r>
          </a:p>
          <a:p>
            <a:pPr algn="r" eaLnBrk="1" hangingPunct="1">
              <a:buFont typeface="Arial" panose="020B0604020202020204" pitchFamily="34" charset="0"/>
              <a:buNone/>
            </a:pPr>
            <a:r>
              <a:rPr lang="ru-RU" altLang="ru-RU" sz="8000" dirty="0">
                <a:solidFill>
                  <a:srgbClr val="002060"/>
                </a:solidFill>
                <a:latin typeface="Monotype Corsiva" panose="03010101010201010101" pitchFamily="66" charset="0"/>
              </a:rPr>
              <a:t>                                           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024063" y="285750"/>
            <a:ext cx="6615112" cy="113188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endParaRPr lang="ru-RU" sz="8800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960" y="1417638"/>
            <a:ext cx="6214300" cy="374067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034110" y="515830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Подготовил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старший воспитатель 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МАДОУ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«Детский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сад № 7»</a:t>
            </a:r>
          </a:p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Власова Ю.А.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20872" y="163773"/>
            <a:ext cx="6455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МАДОУ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«Детский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сад № 7»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58603" y="6332560"/>
            <a:ext cx="1760561" cy="368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Бити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мка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2018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280041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395785" y="517099"/>
            <a:ext cx="11395882" cy="2212453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Цифровая лаборатория «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Наураша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стране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Наурандии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приоткрывает дверь дошкольникам в мир физики, химии, биологии с надеждой, что они продолжат изучение всех этих предметных областей в средней и старшей школе с большим интересом и желанием.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024063" y="285750"/>
            <a:ext cx="6615112" cy="113188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endParaRPr lang="ru-RU" sz="8800" dirty="0">
              <a:latin typeface="+mj-lt"/>
              <a:ea typeface="+mj-ea"/>
              <a:cs typeface="+mj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384" y="2560700"/>
            <a:ext cx="6058683" cy="40430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0744664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5911" y="503663"/>
            <a:ext cx="10931856" cy="6038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дошкольного возраста диалектического мышления, т.е. Способности видеть многообразие мира в системе взаимосвязей и взаимозависимостей;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собственного познавательного опыта в обобщенном виде с помощью наглядных средств (эталонов, символов, условных заместителей, моделей);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 развития опытно-экспериментальной деятельности детей путем включения их в мыслительные, моделирующие и преобразующие действия;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Поддержание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инициативы, сообразительности, пытливости, критичности, самостоятельности;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кругозора детей посредством введения в более широкую пространственную и временную перспективу;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дошкольников гуманно-ценностного отношения к окружающей действительности.</a:t>
            </a:r>
          </a:p>
        </p:txBody>
      </p:sp>
    </p:spTree>
    <p:extLst>
      <p:ext uri="{BB962C8B-B14F-4D97-AF65-F5344CB8AC3E}">
        <p14:creationId xmlns="" xmlns:p14="http://schemas.microsoft.com/office/powerpoint/2010/main" val="33881362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2024063" y="285750"/>
            <a:ext cx="6615112" cy="113188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endParaRPr lang="ru-RU" sz="8800" dirty="0">
              <a:latin typeface="+mj-lt"/>
              <a:ea typeface="+mj-ea"/>
              <a:cs typeface="+mj-cs"/>
            </a:endParaRPr>
          </a:p>
        </p:txBody>
      </p:sp>
      <p:sp>
        <p:nvSpPr>
          <p:cNvPr id="2" name="AutoShape 2" descr="http://www.doshkolka.ru/images/catalog/product/resized/naurasha-6_190x190.jpg"/>
          <p:cNvSpPr>
            <a:spLocks noChangeAspect="1" noChangeArrowheads="1"/>
          </p:cNvSpPr>
          <p:nvPr/>
        </p:nvSpPr>
        <p:spPr bwMode="auto">
          <a:xfrm>
            <a:off x="1851024" y="1968502"/>
            <a:ext cx="4727576" cy="46100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" name="AutoShape 4" descr="http://www.doshkolka.ru/images/catalog/product/resized/naurasha-6_190x19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AutoShape 6" descr="http://www.doshkolka.ru/images/catalog/product/resized/naurasha-6_190x190.jpg"/>
          <p:cNvSpPr>
            <a:spLocks noChangeAspect="1" noChangeArrowheads="1"/>
          </p:cNvSpPr>
          <p:nvPr/>
        </p:nvSpPr>
        <p:spPr bwMode="auto">
          <a:xfrm>
            <a:off x="4892675" y="600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031" name="Picture 7" descr="http://nau-ra.ru/netcat_files/2879_1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600" y="673100"/>
            <a:ext cx="5613400" cy="6184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914400" y="6731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  <a:t>+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0376" y="285751"/>
            <a:ext cx="5836908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</a:t>
            </a: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лаборатории</a:t>
            </a:r>
          </a:p>
          <a:p>
            <a:pPr algn="ctr"/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состоит из восьми сцен, посвященных разным темам (по количеству датчиков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электричество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магнитное поле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сила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пульс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кислотность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849548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14401" y="338879"/>
            <a:ext cx="109182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Комплектация 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67" y="996203"/>
            <a:ext cx="3534096" cy="2579890"/>
          </a:xfrm>
          <a:prstGeom prst="rect">
            <a:avLst/>
          </a:prstGeom>
        </p:spPr>
      </p:pic>
      <p:pic>
        <p:nvPicPr>
          <p:cNvPr id="1026" name="Picture 2" descr="C:\Users\Администратор\Desktop\nchsh0784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4213" y="1054100"/>
            <a:ext cx="3405188" cy="2539703"/>
          </a:xfrm>
          <a:prstGeom prst="rect">
            <a:avLst/>
          </a:prstGeom>
          <a:noFill/>
        </p:spPr>
      </p:pic>
      <p:pic>
        <p:nvPicPr>
          <p:cNvPr id="1027" name="Picture 3" descr="C:\Users\Администратор\Desktop\nchsh0784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07399" y="1017587"/>
            <a:ext cx="3380409" cy="2572280"/>
          </a:xfrm>
          <a:prstGeom prst="rect">
            <a:avLst/>
          </a:prstGeom>
          <a:noFill/>
        </p:spPr>
      </p:pic>
      <p:pic>
        <p:nvPicPr>
          <p:cNvPr id="1028" name="Picture 4" descr="C:\Users\Администратор\Desktop\nchsh0784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8846" y="3745794"/>
            <a:ext cx="3911600" cy="2778866"/>
          </a:xfrm>
          <a:prstGeom prst="rect">
            <a:avLst/>
          </a:prstGeom>
          <a:noFill/>
        </p:spPr>
      </p:pic>
      <p:pic>
        <p:nvPicPr>
          <p:cNvPr id="1029" name="Picture 5" descr="C:\Users\Администратор\Desktop\nchsh07841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64266" y="3792538"/>
            <a:ext cx="3827054" cy="27606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03362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4495800" y="887104"/>
            <a:ext cx="5740021" cy="4434196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b="1" dirty="0" smtClean="0"/>
              <a:t>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Мультипликационный герой </a:t>
            </a:r>
            <a:endParaRPr lang="ru-RU" sz="24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3000" b="1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Наураша</a:t>
            </a:r>
            <a:r>
              <a:rPr lang="ru-RU" sz="3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маленьким исследователям </a:t>
            </a: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 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</a:t>
            </a: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датчиков познакомиться с различными явлениями в игровой увлекательной форме.</a:t>
            </a:r>
          </a:p>
          <a:p>
            <a:pPr algn="r">
              <a:buNone/>
            </a:pPr>
            <a:r>
              <a:rPr lang="ru-RU" altLang="ru-RU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          </a:t>
            </a:r>
            <a:endParaRPr lang="ru-RU" altLang="ru-RU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024063" y="285750"/>
            <a:ext cx="6615112" cy="1131888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endParaRPr lang="ru-RU" sz="8800" dirty="0"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http://logicplay.ru/upload/iblock/a8d/a8d9052ccb68e688efa76736db2c384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39700"/>
            <a:ext cx="4137025" cy="6565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0876249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201003" y="180623"/>
            <a:ext cx="9853684" cy="46302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в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лаборатории</a:t>
            </a:r>
            <a:endParaRPr lang="ru-RU" sz="28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Администратор\Desktop\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0518" y="862895"/>
            <a:ext cx="5084262" cy="2862439"/>
          </a:xfrm>
          <a:prstGeom prst="rect">
            <a:avLst/>
          </a:prstGeom>
          <a:noFill/>
        </p:spPr>
      </p:pic>
      <p:pic>
        <p:nvPicPr>
          <p:cNvPr id="2052" name="Picture 4" descr="C:\Users\Администратор\Desktop\d860da34544b8719b7c2a46b95efbee4-8-500x28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6454" y="3826933"/>
            <a:ext cx="5061922" cy="2844800"/>
          </a:xfrm>
          <a:prstGeom prst="rect">
            <a:avLst/>
          </a:prstGeom>
          <a:noFill/>
        </p:spPr>
      </p:pic>
      <p:pic>
        <p:nvPicPr>
          <p:cNvPr id="2053" name="Picture 5" descr="C:\Users\Администратор\Desktop\d860da34544b8719b7c2a46b95efbee4-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0133" y="3793482"/>
            <a:ext cx="5068711" cy="28469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1116907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07300" y="850900"/>
            <a:ext cx="44069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«ТЕМПЕРАТУРА»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algn="ctr"/>
            <a:endParaRPr lang="ru-RU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С ПОНЯТИЯМИ «ТЕМПЕРАТУРА», «ГРАДУС», «НОЛЬ ГРАДУСОВ», «ТЕМПЕРАТУРА ТЕЛА ЧЕЛОВЕКА», «КОМФОРТНАЯ ТЕМПЕРАТУРА», «КИПЕНИЕ И ЗАМЕРЗАНИЕ ВОДЫ»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ОБУЧАТЬ РЕБЕНКА ИЗМЕРЯТЬ ТЕМПЕРАТУРУ РАЗЛИЧНЫХ ОБЪЕКТОВ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РАЗВИТИЮ ИНТЕРЕСА ДЕТЕЙ К ИССЛЕДОВАНИЯМ И ЭКСПЕРИМЕНТАМ</a:t>
            </a:r>
          </a:p>
          <a:p>
            <a:pPr marL="285750" indent="-285750"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49" y="682388"/>
            <a:ext cx="7340451" cy="512679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9365106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53400" y="863600"/>
            <a:ext cx="38735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«СВЕТ»</a:t>
            </a:r>
          </a:p>
          <a:p>
            <a:pPr algn="ctr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algn="ctr"/>
            <a:endParaRPr lang="ru-RU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С ПОНЯТИЯМИ «СВЕТ», «СКОРОСТЬ СВЕТА», «ОСВЕЩЕННОСТЬ»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УЧИТЬ СРАВНИВАТЬ ОСВЕЩЕННОСТЬ РАЗЛИЧНЫХ ОБЪЕКТОВ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РАЗВИТИЮ ИНТЕРЕСА ДЕТЕЙ К ИССЛЕДОВАНИЯМ И ЭКСПЕРИМЕНТАМ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ОБЪЯСНИТЬ, КАК ОСВЕЩЕННОСТЬ ВЛИЯЕТ НА ЖИЗНЬ РАСТЕНИЙ И ДРУГИХ ЖИВЫХ ОРГАНИЗМОВ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09" y="863600"/>
            <a:ext cx="7743143" cy="540804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2664230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04100" y="990600"/>
            <a:ext cx="44831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«ЭЛЕКТРИЧЕСТВО»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ДАТЬ ОБЩЕЕ ПРЕДСТАВЛЕНИЕ ОБ ЭЛЕКТРИЧЕСТВЕ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С ПОНЯТИЯМИ «ЭЛЕКТРИЧЕСКИЙ ТОК», «НАПРЯЖЕНИЕ»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С ПРАВИЛАМИ БЕЗОПАСНОСТИ ПРИ РАБОТЕ С ЭЛЕКТРИЧЕСТВОМ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УЧИТЬ ИЗМЕРЯТЬ НАПРЯЖЕНИЕ В ПРОСТЕЙШИХ ЦЕПЯХ ЭЛЕКТРИЧЕСКОГО ТОКА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РАЗВИТИЮ ИНТЕРЕСА ДЕТЕЙ К ИССЛЕДОВАНИЯМ И ЭКСПЕРИМЕНТАМ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557" y="990600"/>
            <a:ext cx="6995543" cy="48859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2447783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39000" y="1308100"/>
            <a:ext cx="472440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«КИСЛОТНОСТЬ»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algn="ctr"/>
            <a:endParaRPr lang="ru-RU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С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ПОНЯТИЕМ «КИСЛОТНОСТЬ»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ИЗМЕРЯТЬ КИСЛОТНОСТЬ РАЗНЫХ ПРОДУКТОВ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С ПОЛЕЗНЫМИ И ВРЕДНЫМИ СВОЙСТВАМИ ПРОДУКТОВ, СОДЕРЖАЩИХ КИСЛОТЫ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РАЗВИТИЮ ИНТЕРЕСА ДЕТЕЙ К ИССЛЕДОВАНИЯМ И ЭКСПЕРИМЕНТАМ</a:t>
            </a:r>
          </a:p>
          <a:p>
            <a:pPr marL="285750" indent="-285750"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0760"/>
            <a:ext cx="7249569" cy="50633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9236099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46900" y="1219200"/>
            <a:ext cx="52451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«ПУЛЬС»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algn="ctr"/>
            <a:endParaRPr lang="ru-RU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ЗНАКОМИТЬ ДЕТЕЙ С ОРГАНАМИ КРОВООБРАЩЕНИЯ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ОБОГАЩАТЬ И УТОЧНЯТЬ ПРЕДСТАВЛЕНИЯ ДЕТЕЙ ОБ УСТРОЙСТВЕ И ФУНКЦИОНИРОВАНИИ ЧЕЛОВЕЧЕСКОГО ОРГАНИЗМА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УЧИТЬ ИЗМЕРЯТЬ ПУЛЬС ЧЕЛОВЕКА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СТРЕМЛЕНИЕ ВЕСТИ И ПОДДЕРЖИВАТЬ ЗДОРОВЫЙ ОБРАЗ ЖИЗНИ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ИНТЕРЕСА ДЕТЕЙ К ИССЛЕДОВАНИЯМ И ЭКСПЕРИМЕНТАМ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9" y="1002688"/>
            <a:ext cx="6755831" cy="50496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3571451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05700" y="1155700"/>
            <a:ext cx="45974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«СИЛА»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algn="ctr"/>
            <a:endParaRPr lang="ru-RU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С ПОНЯТИЕМ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СИЛЫ КАК ФИЗИЧЕСКОЙ ВЕЛИЧИНЫ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С ПОНЯТИЕМ «ВЕС ПРЕДМЕТА»</a:t>
            </a:r>
            <a:endParaRPr lang="ru-RU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ИЗМЕРЯТЬ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СРАВНИВАТЬ СИЛУ С ПОМОЩЬЮ ПРИБОРА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РАЗВИТИЮ ИНТЕРЕСА ДЕТЕЙ К ИССЛЕДОВАНИЯМ И ЭКСПЕРИМЕНТАМ</a:t>
            </a:r>
          </a:p>
          <a:p>
            <a:pPr marL="285750" indent="-285750"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65" y="753281"/>
            <a:ext cx="7421635" cy="51834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9688667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946900" y="1155700"/>
            <a:ext cx="52451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</a:t>
            </a:r>
            <a:endParaRPr lang="ru-RU" sz="24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«МАГНИТНОЕ ПОЛЕ»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С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ПОНЯТИЯМИ «МАГНИТНОЕ ПОЛЕ», «МАГНИТНОЕ ПОЛЕ ЗЕМЛИ», «МАГНИТНЫЕ И НЕМАГНИТНЫЕ МАТЕРИАЛЫ», «КОЛЬЦЕВОЙ И ПЛОСКИЙ МАГНИТЫ» 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УЧИТЬ ИЗМЕРЯТЬ ПОЛЕ РАЗЛИЧНЫХ МАГНИТОВ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ПОКАЗАТЬ НА ПРИМЕРАХ ВЗАИМОДЕЙСТВИЕ МАГНИТОВ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ИНТЕРЕСА ДЕТЕЙ К ИССЛЕДОВАНИЯМ И ЭКСПЕРИМЕНТАМ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05" y="556106"/>
            <a:ext cx="6668295" cy="55853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7082780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67600" y="1040527"/>
            <a:ext cx="46228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«ЗВУК»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algn="ctr"/>
            <a:endParaRPr lang="ru-RU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С ОРГАНОМ СЛУХА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ДАТЬ ПЕРВИЧНЫЕ ЗНАНИЯ О ЗВУКЕ КАК О ФИЗИЧЕСКОМ ЯВЛЕНИИ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С ПОНЯТИЯМИ «ЗВУК», «ЗВУКОВАЯ ВОЛНА», «ВЫСОКИЕ И НИЗКИЕ, ГРОМКИЕ И ТИХИЕ ЗВУКИ»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ОБЪЯСНИТЬ ДЕТЯМ ВРЕД ГРОМКИХ ЗВУКОВ, РАССКАЗАТЬ О ПЛОХОМ ВОЗДЕЙСТВИИ ДЛИТЕЛЬНОГО ШУМА НА ОРГАНИЗМ ЧЕЛОВЕКА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ИНТЕРЕСА ДЕТЕЙ К ИССЛЕДОВАНИЯМ И ЭКСПЕРИМЕНТАМ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66" y="736979"/>
            <a:ext cx="7047343" cy="54741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510425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455" y="656686"/>
            <a:ext cx="5148596" cy="54575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484370" y="486982"/>
            <a:ext cx="484327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дети — уверенные пользователи планшетов, сотовых телефонов и гаджетов. Им вполне по силам освоить и Цифровую Лабораторию. Хотите научить ребёнка ставить перед собой цели и добиваться результатов, правильно реагировать на неудачи и идти вперёд? Развить в них любознательность, стремление к познанию и открытиям? Тогда детская цифровая лаборатория «НАУРАША в стране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Наурандии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поможет вам в этом!</a:t>
            </a:r>
          </a:p>
        </p:txBody>
      </p:sp>
    </p:spTree>
    <p:extLst>
      <p:ext uri="{BB962C8B-B14F-4D97-AF65-F5344CB8AC3E}">
        <p14:creationId xmlns="" xmlns:p14="http://schemas.microsoft.com/office/powerpoint/2010/main" val="13601524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2495387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499</TotalTime>
  <Words>619</Words>
  <Application>Microsoft Office PowerPoint</Application>
  <PresentationFormat>Произвольный</PresentationFormat>
  <Paragraphs>97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Контур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Зеткина</dc:creator>
  <cp:lastModifiedBy>Пользователь Windows</cp:lastModifiedBy>
  <cp:revision>52</cp:revision>
  <dcterms:created xsi:type="dcterms:W3CDTF">2016-08-17T15:49:35Z</dcterms:created>
  <dcterms:modified xsi:type="dcterms:W3CDTF">2018-03-25T17:10:36Z</dcterms:modified>
</cp:coreProperties>
</file>