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6" r:id="rId2"/>
    <p:sldId id="279" r:id="rId3"/>
    <p:sldId id="257" r:id="rId4"/>
    <p:sldId id="259" r:id="rId5"/>
    <p:sldId id="277" r:id="rId6"/>
    <p:sldId id="271" r:id="rId7"/>
    <p:sldId id="272" r:id="rId8"/>
    <p:sldId id="274" r:id="rId9"/>
    <p:sldId id="278" r:id="rId10"/>
    <p:sldId id="280" r:id="rId11"/>
    <p:sldId id="281" r:id="rId12"/>
    <p:sldId id="282" r:id="rId13"/>
    <p:sldId id="275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0033"/>
    <a:srgbClr val="003300"/>
    <a:srgbClr val="00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-1098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B81028-C8B5-448E-A31E-71ADA67BF301}" type="datetimeFigureOut">
              <a:rPr lang="ru-RU" smtClean="0"/>
              <a:pPr/>
              <a:t>23.07.2024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D158DE-AA6F-4011-9357-6FA5EDB11B9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1038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B81028-C8B5-448E-A31E-71ADA67BF301}" type="datetimeFigureOut">
              <a:rPr lang="ru-RU" smtClean="0"/>
              <a:pPr/>
              <a:t>23.07.2024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D158DE-AA6F-4011-9357-6FA5EDB11B9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64461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B81028-C8B5-448E-A31E-71ADA67BF301}" type="datetimeFigureOut">
              <a:rPr lang="ru-RU" smtClean="0"/>
              <a:pPr/>
              <a:t>23.07.2024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D158DE-AA6F-4011-9357-6FA5EDB11B9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779571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B81028-C8B5-448E-A31E-71ADA67BF301}" type="datetimeFigureOut">
              <a:rPr lang="ru-RU" smtClean="0"/>
              <a:pPr/>
              <a:t>23.07.2024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D158DE-AA6F-4011-9357-6FA5EDB11B9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50916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B81028-C8B5-448E-A31E-71ADA67BF301}" type="datetimeFigureOut">
              <a:rPr lang="ru-RU" smtClean="0"/>
              <a:pPr/>
              <a:t>23.07.2024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D158DE-AA6F-4011-9357-6FA5EDB11B9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66240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B81028-C8B5-448E-A31E-71ADA67BF301}" type="datetimeFigureOut">
              <a:rPr lang="ru-RU" smtClean="0"/>
              <a:pPr/>
              <a:t>23.07.2024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D158DE-AA6F-4011-9357-6FA5EDB11B9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62846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B81028-C8B5-448E-A31E-71ADA67BF301}" type="datetimeFigureOut">
              <a:rPr lang="ru-RU" smtClean="0"/>
              <a:pPr/>
              <a:t>23.07.2024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D158DE-AA6F-4011-9357-6FA5EDB11B9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048155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B81028-C8B5-448E-A31E-71ADA67BF301}" type="datetimeFigureOut">
              <a:rPr lang="ru-RU" smtClean="0"/>
              <a:pPr/>
              <a:t>23.07.2024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D158DE-AA6F-4011-9357-6FA5EDB11B9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69787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B81028-C8B5-448E-A31E-71ADA67BF301}" type="datetimeFigureOut">
              <a:rPr lang="ru-RU" smtClean="0"/>
              <a:pPr/>
              <a:t>23.07.2024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D158DE-AA6F-4011-9357-6FA5EDB11B9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03526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B81028-C8B5-448E-A31E-71ADA67BF301}" type="datetimeFigureOut">
              <a:rPr lang="ru-RU" smtClean="0"/>
              <a:pPr/>
              <a:t>23.07.2024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D158DE-AA6F-4011-9357-6FA5EDB11B9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203823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B81028-C8B5-448E-A31E-71ADA67BF301}" type="datetimeFigureOut">
              <a:rPr lang="ru-RU" smtClean="0"/>
              <a:pPr/>
              <a:t>23.07.2024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D158DE-AA6F-4011-9357-6FA5EDB11B9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492796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B81028-C8B5-448E-A31E-71ADA67BF301}" type="datetimeFigureOut">
              <a:rPr lang="ru-RU" smtClean="0"/>
              <a:pPr/>
              <a:t>23.07.2024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D158DE-AA6F-4011-9357-6FA5EDB11B9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80137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8358"/>
            <a:ext cx="9168870" cy="68863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251520" y="548680"/>
            <a:ext cx="8712968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457200">
              <a:spcBef>
                <a:spcPts val="100"/>
              </a:spcBef>
            </a:pPr>
            <a:r>
              <a:rPr lang="ru-RU" sz="2000" b="1" spc="-5" dirty="0">
                <a:latin typeface="Times New Roman"/>
                <a:cs typeface="Times New Roman"/>
              </a:rPr>
              <a:t>Муниципальное </a:t>
            </a:r>
            <a:r>
              <a:rPr lang="ru-RU" sz="2000" b="1" spc="-10" dirty="0">
                <a:latin typeface="Times New Roman"/>
                <a:cs typeface="Times New Roman"/>
              </a:rPr>
              <a:t>автономное дошкольное образовательное</a:t>
            </a:r>
            <a:r>
              <a:rPr lang="ru-RU" sz="2000" b="1" spc="-30" dirty="0">
                <a:latin typeface="Times New Roman"/>
                <a:cs typeface="Times New Roman"/>
              </a:rPr>
              <a:t> </a:t>
            </a:r>
            <a:r>
              <a:rPr lang="ru-RU" sz="2000" b="1" spc="-5" dirty="0">
                <a:latin typeface="Times New Roman"/>
                <a:cs typeface="Times New Roman"/>
              </a:rPr>
              <a:t>учреждение</a:t>
            </a:r>
            <a:endParaRPr lang="ru-RU" sz="2000" dirty="0">
              <a:latin typeface="Times New Roman"/>
              <a:cs typeface="Times New Roman"/>
            </a:endParaRPr>
          </a:p>
          <a:p>
            <a:pPr marL="1270" algn="ctr" defTabSz="457200"/>
            <a:r>
              <a:rPr lang="ru-RU" sz="2000" b="1" dirty="0">
                <a:latin typeface="Arial"/>
                <a:cs typeface="Arial"/>
              </a:rPr>
              <a:t>«</a:t>
            </a:r>
            <a:r>
              <a:rPr lang="ru-RU" sz="2000" b="1" dirty="0">
                <a:latin typeface="Times New Roman"/>
                <a:cs typeface="Times New Roman"/>
              </a:rPr>
              <a:t>Детский сад № 7 </a:t>
            </a:r>
            <a:r>
              <a:rPr lang="ru-RU" sz="2000" b="1" spc="-10" dirty="0">
                <a:latin typeface="Times New Roman"/>
                <a:cs typeface="Times New Roman"/>
              </a:rPr>
              <a:t>комбинированного</a:t>
            </a:r>
            <a:r>
              <a:rPr lang="ru-RU" sz="2000" b="1" spc="-90" dirty="0">
                <a:latin typeface="Times New Roman"/>
                <a:cs typeface="Times New Roman"/>
              </a:rPr>
              <a:t> </a:t>
            </a:r>
            <a:r>
              <a:rPr lang="ru-RU" sz="2000" b="1" dirty="0">
                <a:latin typeface="Times New Roman"/>
                <a:cs typeface="Times New Roman"/>
              </a:rPr>
              <a:t>вида</a:t>
            </a:r>
            <a:r>
              <a:rPr lang="ru-RU" sz="2000" b="1" dirty="0">
                <a:latin typeface="Arial"/>
                <a:cs typeface="Arial"/>
              </a:rPr>
              <a:t>»</a:t>
            </a:r>
            <a:endParaRPr lang="ru-RU" sz="2000" dirty="0">
              <a:latin typeface="Arial"/>
              <a:cs typeface="Arial"/>
            </a:endParaRPr>
          </a:p>
          <a:p>
            <a:pPr algn="ctr" defTabSz="457200"/>
            <a:r>
              <a:rPr lang="ru-RU" sz="2000" dirty="0">
                <a:latin typeface="Times New Roman"/>
                <a:cs typeface="Times New Roman"/>
              </a:rPr>
              <a:t>623143 </a:t>
            </a:r>
            <a:r>
              <a:rPr lang="ru-RU" sz="2000" spc="-10" dirty="0">
                <a:latin typeface="Times New Roman"/>
                <a:cs typeface="Times New Roman"/>
              </a:rPr>
              <a:t>Свердловская </a:t>
            </a:r>
            <a:r>
              <a:rPr lang="ru-RU" sz="2000" spc="-5" dirty="0">
                <a:latin typeface="Times New Roman"/>
                <a:cs typeface="Times New Roman"/>
              </a:rPr>
              <a:t>область, </a:t>
            </a:r>
            <a:r>
              <a:rPr lang="ru-RU" sz="2000" spc="-15" dirty="0">
                <a:latin typeface="Times New Roman"/>
                <a:cs typeface="Times New Roman"/>
              </a:rPr>
              <a:t>город </a:t>
            </a:r>
            <a:r>
              <a:rPr lang="ru-RU" sz="2000" spc="-10" dirty="0">
                <a:latin typeface="Times New Roman"/>
                <a:cs typeface="Times New Roman"/>
              </a:rPr>
              <a:t>Первоуральск, </a:t>
            </a:r>
            <a:r>
              <a:rPr lang="ru-RU" sz="2000" spc="-5" dirty="0">
                <a:latin typeface="Times New Roman"/>
                <a:cs typeface="Times New Roman"/>
              </a:rPr>
              <a:t>село </a:t>
            </a:r>
            <a:r>
              <a:rPr lang="ru-RU" sz="2000" spc="-5" dirty="0" err="1">
                <a:latin typeface="Times New Roman"/>
                <a:cs typeface="Times New Roman"/>
              </a:rPr>
              <a:t>Битимка</a:t>
            </a:r>
            <a:r>
              <a:rPr lang="ru-RU" sz="2000" spc="-5" dirty="0">
                <a:latin typeface="Times New Roman"/>
                <a:cs typeface="Times New Roman"/>
              </a:rPr>
              <a:t>, </a:t>
            </a:r>
            <a:r>
              <a:rPr lang="ru-RU" sz="2000" spc="-30" dirty="0">
                <a:latin typeface="Times New Roman"/>
                <a:cs typeface="Times New Roman"/>
              </a:rPr>
              <a:t>ул. </a:t>
            </a:r>
            <a:r>
              <a:rPr lang="ru-RU" sz="2000" spc="-5" dirty="0">
                <a:latin typeface="Times New Roman"/>
                <a:cs typeface="Times New Roman"/>
              </a:rPr>
              <a:t>Совхозная, </a:t>
            </a:r>
            <a:r>
              <a:rPr lang="ru-RU" sz="2000" dirty="0">
                <a:latin typeface="Times New Roman"/>
                <a:cs typeface="Times New Roman"/>
              </a:rPr>
              <a:t>д.</a:t>
            </a:r>
            <a:r>
              <a:rPr lang="ru-RU" sz="2000" spc="155" dirty="0">
                <a:latin typeface="Times New Roman"/>
                <a:cs typeface="Times New Roman"/>
              </a:rPr>
              <a:t> </a:t>
            </a:r>
            <a:r>
              <a:rPr lang="ru-RU" sz="2000" spc="-5" dirty="0">
                <a:latin typeface="Times New Roman"/>
                <a:cs typeface="Times New Roman"/>
              </a:rPr>
              <a:t>7а,</a:t>
            </a:r>
            <a:endParaRPr lang="ru-RU" sz="2000" dirty="0">
              <a:latin typeface="Times New Roman"/>
              <a:cs typeface="Times New Roman"/>
            </a:endParaRPr>
          </a:p>
          <a:p>
            <a:pPr marL="2540" algn="ctr" defTabSz="457200"/>
            <a:r>
              <a:rPr lang="ru-RU" sz="2000" dirty="0">
                <a:latin typeface="Times New Roman"/>
                <a:cs typeface="Times New Roman"/>
              </a:rPr>
              <a:t>тел. </a:t>
            </a:r>
            <a:r>
              <a:rPr lang="ru-RU" sz="2000" spc="-5" dirty="0">
                <a:latin typeface="Times New Roman"/>
                <a:cs typeface="Times New Roman"/>
              </a:rPr>
              <a:t>8(3439)296-630,</a:t>
            </a:r>
            <a:r>
              <a:rPr lang="ru-RU" sz="2000" dirty="0">
                <a:latin typeface="Times New Roman"/>
                <a:cs typeface="Times New Roman"/>
              </a:rPr>
              <a:t> </a:t>
            </a:r>
            <a:r>
              <a:rPr lang="ru-RU" sz="2000" spc="-5" dirty="0">
                <a:latin typeface="Times New Roman"/>
                <a:cs typeface="Times New Roman"/>
              </a:rPr>
              <a:t>8(3439)296-630</a:t>
            </a:r>
            <a:endParaRPr lang="ru-RU" sz="2000" dirty="0">
              <a:latin typeface="Times New Roman"/>
              <a:cs typeface="Times New Roman"/>
            </a:endParaRPr>
          </a:p>
        </p:txBody>
      </p:sp>
      <p:sp>
        <p:nvSpPr>
          <p:cNvPr id="7" name="Заголовок 5"/>
          <p:cNvSpPr txBox="1">
            <a:spLocks/>
          </p:cNvSpPr>
          <p:nvPr/>
        </p:nvSpPr>
        <p:spPr>
          <a:xfrm>
            <a:off x="323528" y="2537657"/>
            <a:ext cx="8316060" cy="1754326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2065" marR="5080">
              <a:spcBef>
                <a:spcPts val="105"/>
              </a:spcBef>
            </a:pPr>
            <a:r>
              <a:rPr lang="ru-RU" sz="3600" b="1" dirty="0" smtClean="0">
                <a:latin typeface="Times New Roman"/>
                <a:cs typeface="Times New Roman"/>
              </a:rPr>
              <a:t>План летней </a:t>
            </a:r>
            <a:r>
              <a:rPr lang="ru-RU" sz="3600" b="1" spc="-10" dirty="0" smtClean="0">
                <a:latin typeface="Times New Roman"/>
                <a:cs typeface="Times New Roman"/>
              </a:rPr>
              <a:t>оздоровительной </a:t>
            </a:r>
            <a:r>
              <a:rPr lang="ru-RU" sz="3600" b="1" spc="-15" dirty="0" smtClean="0">
                <a:latin typeface="Times New Roman"/>
                <a:cs typeface="Times New Roman"/>
              </a:rPr>
              <a:t>работы  </a:t>
            </a:r>
            <a:r>
              <a:rPr lang="ru-RU" sz="3600" b="1" spc="-30" dirty="0" smtClean="0">
                <a:latin typeface="Times New Roman"/>
                <a:cs typeface="Times New Roman"/>
              </a:rPr>
              <a:t>МАДОУ </a:t>
            </a:r>
            <a:r>
              <a:rPr lang="ru-RU" sz="3600" b="1" spc="10" dirty="0" smtClean="0">
                <a:latin typeface="Times New Roman"/>
                <a:cs typeface="Times New Roman"/>
              </a:rPr>
              <a:t>«Детский сад </a:t>
            </a:r>
            <a:r>
              <a:rPr lang="ru-RU" sz="3600" b="1" spc="5" dirty="0" smtClean="0">
                <a:latin typeface="Times New Roman"/>
                <a:cs typeface="Times New Roman"/>
              </a:rPr>
              <a:t>№</a:t>
            </a:r>
            <a:r>
              <a:rPr lang="ru-RU" sz="3600" b="1" spc="-35" dirty="0" smtClean="0">
                <a:latin typeface="Times New Roman"/>
                <a:cs typeface="Times New Roman"/>
              </a:rPr>
              <a:t> </a:t>
            </a:r>
            <a:r>
              <a:rPr lang="ru-RU" sz="3600" b="1" dirty="0" smtClean="0">
                <a:latin typeface="Times New Roman"/>
                <a:cs typeface="Times New Roman"/>
              </a:rPr>
              <a:t>7»</a:t>
            </a:r>
            <a:endParaRPr lang="ru-RU" sz="3600" dirty="0" smtClean="0">
              <a:latin typeface="Times New Roman"/>
              <a:cs typeface="Times New Roman"/>
            </a:endParaRPr>
          </a:p>
          <a:p>
            <a:r>
              <a:rPr lang="ru-RU" sz="3600" b="1" spc="-5" dirty="0" smtClean="0">
                <a:latin typeface="Times New Roman"/>
                <a:cs typeface="Times New Roman"/>
              </a:rPr>
              <a:t>на </a:t>
            </a:r>
            <a:r>
              <a:rPr lang="ru-RU" sz="3600" b="1" dirty="0" smtClean="0">
                <a:latin typeface="Times New Roman"/>
                <a:cs typeface="Times New Roman"/>
              </a:rPr>
              <a:t>2024 </a:t>
            </a:r>
            <a:r>
              <a:rPr lang="ru-RU" sz="3600" b="1" spc="-60" dirty="0" smtClean="0">
                <a:latin typeface="Times New Roman"/>
                <a:cs typeface="Times New Roman"/>
              </a:rPr>
              <a:t>год</a:t>
            </a:r>
            <a:endParaRPr lang="ru-RU" sz="3600" dirty="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2222814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721"/>
            <a:ext cx="9144000" cy="68562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4479634" y="2701273"/>
            <a:ext cx="18473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endParaRPr lang="ru-RU" sz="2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571999" y="764704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6" name="Объект 2"/>
          <p:cNvSpPr txBox="1">
            <a:spLocks/>
          </p:cNvSpPr>
          <p:nvPr/>
        </p:nvSpPr>
        <p:spPr>
          <a:xfrm>
            <a:off x="323528" y="193964"/>
            <a:ext cx="8496944" cy="6664036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Font typeface="Arial" panose="020B0604020202020204" pitchFamily="34" charset="0"/>
              <a:buNone/>
            </a:pPr>
            <a:r>
              <a:rPr lang="ru-RU" sz="26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Инновационные технологии:</a:t>
            </a:r>
          </a:p>
          <a:p>
            <a:pPr marL="0" indent="0" algn="just">
              <a:buFont typeface="Arial" panose="020B0604020202020204" pitchFamily="34" charset="0"/>
              <a:buNone/>
            </a:pPr>
            <a:r>
              <a:rPr lang="ru-RU" sz="2000" b="1" u="sng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Технология исследовательской деятельности</a:t>
            </a:r>
          </a:p>
          <a:p>
            <a:pPr marL="0" indent="0" algn="just">
              <a:buNone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основных ключевых компетенций, способности к исследовательскому типу мышления.</a:t>
            </a:r>
          </a:p>
          <a:p>
            <a:pPr marL="0" indent="0" algn="just">
              <a:buFont typeface="Arial" panose="020B0604020202020204" pitchFamily="34" charset="0"/>
              <a:buNone/>
            </a:pPr>
            <a:r>
              <a:rPr lang="ru-RU" sz="20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Приемы: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постановка и решение вопросов проблемного характера; наблюдения; опыты; фиксация результатов: наблюдений, опытов, экспериментов, трудовой деятельности; использование художественного слова; дидактические игры, игровые обучающие и творчески развивающие ситуации; трудовые поручения, действия.</a:t>
            </a:r>
          </a:p>
          <a:p>
            <a:pPr marL="0" indent="0" algn="just">
              <a:buFont typeface="Arial" panose="020B0604020202020204" pitchFamily="34" charset="0"/>
              <a:buNone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Функционирование творческой мобильной лаборатории «</a:t>
            </a:r>
            <a:r>
              <a:rPr lang="ru-RU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Биоквантум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 по развитию естественно-научных знаний воспитанников.</a:t>
            </a:r>
          </a:p>
          <a:p>
            <a:pPr marL="0" indent="0">
              <a:buNone/>
            </a:pPr>
            <a:r>
              <a:rPr lang="ru-RU" sz="2000" b="1" u="sng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Технология ТРИЗ</a:t>
            </a:r>
          </a:p>
          <a:p>
            <a:pPr marL="0" indent="0">
              <a:buNone/>
            </a:pPr>
            <a:r>
              <a:rPr lang="ru-RU" sz="2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развитие, с одной стороны, таких качеств мышления, как гибкость, подвижность, системность, диалектичность, а с другой стороны, - поисковой активности, стремления к новизне, </a:t>
            </a:r>
            <a:r>
              <a:rPr lang="ru-RU" sz="20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развитие </a:t>
            </a:r>
            <a:r>
              <a:rPr lang="ru-RU" sz="2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речи и творческого мышления. </a:t>
            </a:r>
            <a:endParaRPr lang="ru-RU" sz="2000" b="1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2000" b="1" u="sng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20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buFontTx/>
              <a:buChar char="-"/>
            </a:pPr>
            <a:endParaRPr lang="ru-RU" sz="1600" b="1" dirty="0">
              <a:solidFill>
                <a:srgbClr val="00206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ru-RU" sz="2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Font typeface="Arial" panose="020B0604020202020204" pitchFamily="34" charset="0"/>
              <a:buNone/>
            </a:pPr>
            <a:endParaRPr lang="ru-RU" sz="2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527025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9144000" cy="68562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79512" y="116632"/>
            <a:ext cx="8784976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u="sng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Технология «Путешествие по карте»</a:t>
            </a:r>
          </a:p>
          <a:p>
            <a:r>
              <a:rPr lang="ru-RU" sz="2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Формирование </a:t>
            </a:r>
            <a:r>
              <a:rPr lang="ru-RU" sz="20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элементарных географических и исторических представлений, освоение основополагающих культурных форм упорядочения опыта, переход от предметно-практического действия к образно-символическому.</a:t>
            </a:r>
          </a:p>
          <a:p>
            <a:r>
              <a:rPr lang="ru-RU" sz="2000" b="1" u="sng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Технология «Маршрут выходного дня»</a:t>
            </a:r>
          </a:p>
          <a:p>
            <a:r>
              <a:rPr lang="ru-RU" sz="20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Формирование познавательного интереса, основ экономической и экологической культуры детей, обеспечение условий для укрепления здоровья и гармонизации детско-родительских взаимоотношений, воспитание ценности семья.</a:t>
            </a:r>
          </a:p>
          <a:p>
            <a:r>
              <a:rPr lang="ru-RU" sz="2000" b="1" u="sng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Технология «</a:t>
            </a:r>
            <a:r>
              <a:rPr lang="ru-RU" sz="2000" b="1" u="sng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Геокешинг</a:t>
            </a:r>
            <a:r>
              <a:rPr lang="ru-RU" sz="2000" b="1" u="sng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»</a:t>
            </a:r>
          </a:p>
          <a:p>
            <a:r>
              <a:rPr lang="ru-RU" sz="20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Создание тайников, знакомство с культурными, экологическими ценностями нашей страны, приобщение к здоровому, активному образу жизни.</a:t>
            </a:r>
          </a:p>
          <a:p>
            <a:endParaRPr lang="ru-RU" sz="2000" b="1" dirty="0" smtClean="0">
              <a:solidFill>
                <a:srgbClr val="00206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sz="2000" b="1" u="sng" dirty="0">
              <a:solidFill>
                <a:srgbClr val="00206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84892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9144000" cy="68562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285720" y="2071678"/>
            <a:ext cx="857256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Семейный отдых – это удивительная возможность всей семьей побыть вместе, узнать друг друга лучше и сблизиться.</a:t>
            </a:r>
          </a:p>
          <a:p>
            <a:pPr algn="just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Совместные игры, проекты, мероприятия, организованные в детском саду, посвященные семейному отдыху способствуют укреплению дружбы, доверия между детьми в детском саду, между членами семьи дома. </a:t>
            </a:r>
          </a:p>
          <a:p>
            <a:pPr algn="just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Совместный отдых зарождает семейные традиции, которые передаются из поколения в поколение и формируют семейные ценности.</a:t>
            </a:r>
          </a:p>
        </p:txBody>
      </p:sp>
    </p:spTree>
    <p:extLst>
      <p:ext uri="{BB962C8B-B14F-4D97-AF65-F5344CB8AC3E}">
        <p14:creationId xmlns:p14="http://schemas.microsoft.com/office/powerpoint/2010/main" val="17483478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9144000" cy="68562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2817385" y="2701273"/>
            <a:ext cx="350923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ВНИМАНИЕ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09269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8358"/>
            <a:ext cx="9168870" cy="68863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81723" y="-28358"/>
            <a:ext cx="8280920" cy="65556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 defTabSz="457200" fontAlgn="base"/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Лето - благоприятная пора для сохранения и укрепления здоровья детей, создания условий для их полноценного, всестороннего, психического и физического развития. </a:t>
            </a:r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 lvl="0" algn="just" defTabSz="457200" fontAlgn="base"/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  <a:p>
            <a:pPr lvl="0" algn="just" defTabSz="457200" fontAlgn="base"/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Растущий и развивающийся организм ребенка очень чувствителен к воздействию различных факторов окружающей среды. Грамотная организация летней оздоровительной работы в дошкольном учреждении, охватывающей всех участников образовательного процесса, предоставляет широкие возможности для укрепления физического и психического здоровья воспитанников, развития у них познавательного интереса, а также повышения компетентности родителей в области организации летнего отдыха детей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endParaRPr lang="ru-RU" sz="2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Летом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продолжается систематическая и полноценная работа по разделам реализуемой в ДОУ программы, при этом все виды деятельности переносятся на воздух. </a:t>
            </a:r>
            <a:endParaRPr lang="ru-RU" sz="2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Задача педагогов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организация единого интегративного процесса взаимодействия взрослого и ребёнка, в котором будут гармонично объединены различные образовательные области для целостного восприятия окружающего мира. </a:t>
            </a:r>
          </a:p>
        </p:txBody>
      </p:sp>
    </p:spTree>
    <p:extLst>
      <p:ext uri="{BB962C8B-B14F-4D97-AF65-F5344CB8AC3E}">
        <p14:creationId xmlns:p14="http://schemas.microsoft.com/office/powerpoint/2010/main" val="26240898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8358"/>
            <a:ext cx="9168870" cy="68863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785786" y="2143116"/>
            <a:ext cx="7704857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ТЕМА ЛОК: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Традиции семейного отдыха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». </a:t>
            </a:r>
            <a:endParaRPr lang="ru-RU" sz="2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ЦЕЛЬ:</a:t>
            </a:r>
            <a:r>
              <a:rPr lang="ru-RU" sz="2000" b="1" i="1" dirty="0"/>
              <a:t>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 работы в летний оздоровительный период, способствующей укреплению физического и психического здоровья, развитие познавательных, творческих способностей и воспитанию ценности семьи и теплых родственных взаимоотношений.</a:t>
            </a:r>
          </a:p>
          <a:p>
            <a:pPr algn="ctr"/>
            <a:r>
              <a:rPr lang="ru-RU" sz="28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8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1199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8358"/>
            <a:ext cx="9168870" cy="68863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07504" y="116632"/>
            <a:ext cx="8928992" cy="62170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/>
            <a:endParaRPr lang="ru-RU" b="1" dirty="0" smtClean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base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ЗАДАЧИ:</a:t>
            </a:r>
          </a:p>
          <a:p>
            <a:pPr fontAlgn="base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Создать условия, обеспечивающие охрану жизни и здоровья воспитанников, предупреждение заболеваемости и травматизма.</a:t>
            </a:r>
          </a:p>
          <a:p>
            <a:pPr fontAlgn="base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Создать условия для закаливания воспитанников, используя благоприятные факторы летнего времени (солнце, воздух, вода), способствовать их физическому развитию, путем оптимизации двигательной активности каждого дошкольника.</a:t>
            </a:r>
          </a:p>
          <a:p>
            <a:pPr fontAlgn="base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Реализовать систему мероприятий, направленных на оздоровление и физическое развитие воспитанников,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 нравственно-патриотическое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воспитание, развитие любознательности и познавательной активности, формирование культурно-гигиенических и трудовых навыков.</a:t>
            </a:r>
          </a:p>
          <a:p>
            <a:pPr fontAlgn="base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Проводить педагогическое и санитарное просвещение родителей (законных представителей) воспитанников по вопросам оздоровления детей в летний период.</a:t>
            </a:r>
          </a:p>
          <a:p>
            <a:pPr fontAlgn="base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5. Повысить профессиональную компетентность педагогов по применению современных образовательных технологий, а также инновационных форм работы, с целью развития физических качеств, индивидуальных способностей, творческого потенциала каждого ребёнка.</a:t>
            </a:r>
          </a:p>
          <a:p>
            <a:pPr fontAlgn="base"/>
            <a:endParaRPr lang="ru-RU" sz="20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1199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62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2571736" y="285728"/>
            <a:ext cx="402193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ПЛАНИРУЕМЫЙ  РЕЗУЛЬТАТ: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75555" y="690327"/>
            <a:ext cx="7992888" cy="59400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 Дети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дошкольного возраста, овладевшие основами здорового образа жизни и безопасности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457200" lvl="0" indent="-457200" fontAlgn="base">
              <a:buAutoNum type="arabicPeriod"/>
            </a:pP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fontAlgn="base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 Улучшение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состояния физического и психического здоровья воспитанников, снижение уровня заболеваемости. </a:t>
            </a:r>
            <a:endParaRPr lang="ru-RU" sz="2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fontAlgn="base"/>
            <a:endParaRPr lang="ru-RU" sz="2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base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3. 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Дети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проявляющие коммуникативные навыки, обладают нравственно-патриотическими качествами, обладающие широким познавательным кругозором, способные проявлять свои творческие способности в различных видах деятельности. </a:t>
            </a:r>
            <a:endParaRPr lang="ru-RU" sz="2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base"/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base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Родители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компетентные в вопросах воспитания и оздоровления детей дошкольного возраста.  </a:t>
            </a:r>
            <a:endParaRPr lang="ru-RU" sz="2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base"/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base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владеющие современными образовательными технологиями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инновационными формами работы по оздоровлению воспитанников.  </a:t>
            </a:r>
          </a:p>
          <a:p>
            <a:pPr lvl="0" fontAlgn="base"/>
            <a:endParaRPr lang="ru-RU" sz="2000" dirty="0"/>
          </a:p>
          <a:p>
            <a:pPr lvl="0" fontAlgn="base"/>
            <a:r>
              <a:rPr lang="ru-RU" sz="2000" dirty="0" smtClean="0"/>
              <a:t> </a:t>
            </a:r>
            <a:endParaRPr lang="ru-RU" sz="2000" b="1" dirty="0">
              <a:solidFill>
                <a:srgbClr val="00206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876645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721"/>
            <a:ext cx="9144000" cy="68562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23528" y="332656"/>
            <a:ext cx="849694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ПЛАНИРУЕМЫЕ МЕРОПРИЯТИЯ ВО ВСЕХ ВОЗРАСТНЫХ ГРУППАХ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79512" y="1124744"/>
            <a:ext cx="8784976" cy="65556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 июня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Праздник, посвящённый Международному дню защиты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детей.</a:t>
            </a:r>
          </a:p>
          <a:p>
            <a:r>
              <a:rPr lang="ru-RU" sz="20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11 июня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Праздничное  мероприятие, посвящённое Дню России (12 июня)</a:t>
            </a:r>
          </a:p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акция «Окна России»</a:t>
            </a:r>
          </a:p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фестиваль рисунков  «Вот какая Россия»</a:t>
            </a:r>
          </a:p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праздничный концерт с участием детей и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педагогов.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21 июня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Акция «Я рисую мир», посвящённая Дню памяти и скорби (22 июня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r>
              <a:rPr lang="ru-RU" sz="20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1-5 июля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Выставка творческих работ «Дорожная безопасность», посвящённая Дню Рождения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ГИБДД.</a:t>
            </a:r>
          </a:p>
          <a:p>
            <a:r>
              <a:rPr lang="ru-RU" sz="20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8-12 июля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Мероприятия, посвящённые  Дню семьи, любви и верности (8 июля)</a:t>
            </a:r>
          </a:p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акция «Белая Ромашка»</a:t>
            </a:r>
          </a:p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мастер-класс</a:t>
            </a:r>
          </a:p>
          <a:p>
            <a:pPr marL="285750" indent="-285750">
              <a:buFontTx/>
              <a:buChar char="-"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праздничный концерт.</a:t>
            </a:r>
          </a:p>
          <a:p>
            <a:endParaRPr lang="ru-RU" sz="2000" b="1" u="sng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000" b="1" u="sng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000" b="1" u="sng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000" b="1" u="sng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000" b="1" u="sng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767313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4" y="15850"/>
            <a:ext cx="9144000" cy="68562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251520" y="476672"/>
            <a:ext cx="8712968" cy="65248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15-19 июля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«Неделя безопасности»</a:t>
            </a:r>
          </a:p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квест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-игра «Моя безопасность» (террористическая безопасность)</a:t>
            </a:r>
          </a:p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экологическое развлечение «В гости к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Лесовичку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(летние опасности)</a:t>
            </a:r>
          </a:p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акция «Письмо водителю» (профилактика ДДТТ)</a:t>
            </a:r>
          </a:p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КВН «Знатоки пожарной безопасности» (пожарная безопасность)</a:t>
            </a:r>
          </a:p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виртуальная экскурсия в пожарную часть (пожарная безопасность)</a:t>
            </a:r>
            <a:endParaRPr lang="ru-RU" sz="2000" b="1" u="sng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 августа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Мероприятия, посвящённые Международному дню Светофора (5 августа)</a:t>
            </a:r>
          </a:p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акция «Сигналы жизни»</a:t>
            </a:r>
          </a:p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выставка творческих работ «Наш друг – СВЕТОФОР»</a:t>
            </a:r>
          </a:p>
          <a:p>
            <a:pPr marL="285750" indent="-285750">
              <a:buFontTx/>
              <a:buChar char="-"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тематическое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мероприятие «С Днём Рождения, Светофор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!»</a:t>
            </a:r>
          </a:p>
          <a:p>
            <a:r>
              <a:rPr lang="ru-RU" sz="20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12 августа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Мероприятия, посвящённые Дню физкультурника  (12 августа)</a:t>
            </a:r>
          </a:p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«Олимпийские игры»</a:t>
            </a:r>
          </a:p>
          <a:p>
            <a:pPr marL="285750" indent="-285750">
              <a:buFontTx/>
              <a:buChar char="-"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фотовыставка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«Лето! Спорт! Здоровье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!»</a:t>
            </a:r>
          </a:p>
          <a:p>
            <a:r>
              <a:rPr lang="ru-RU" sz="20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22 августа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Мероприятия, посвящённые Дню Государственного флага Российской Федерации»</a:t>
            </a:r>
          </a:p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вставка творческих работ ДПИ «Вот какой наш флаг!»</a:t>
            </a:r>
          </a:p>
          <a:p>
            <a:pPr marL="285750" indent="-285750">
              <a:buFontTx/>
              <a:buChar char="-"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праздничная линейка</a:t>
            </a:r>
          </a:p>
          <a:p>
            <a:r>
              <a:rPr lang="ru-RU" sz="20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30 августа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Праздничное мероприятие «Ах, лето, лето, я скучаю!»</a:t>
            </a:r>
          </a:p>
          <a:p>
            <a:endParaRPr lang="ru-RU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67313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9144000" cy="68562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0" y="791005"/>
            <a:ext cx="9144000" cy="59400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Лес». Для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формирования у детей представлений о некоторых видах деревьев и кустарниках, насекомых, птицах, диких животных, растениях, грибах, ягодах Урала и других российских регионов; формирования у детей правил безопасного поведения в лесу, воспитания бережного отношения к растениям и диким животным. </a:t>
            </a:r>
            <a:endParaRPr lang="ru-RU" sz="2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Водоем». Для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формирования у детей представлений о животных, растениях, насекомых, рыбах Урала и других российских регионов, живущих вблизи водоема (река, озеро, море, болото) и в воде; формирования у детей правил безопасного поведения вблизи водоема, формирования экологической культуры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lvl="0"/>
            <a:endParaRPr lang="ru-RU" sz="2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«Метеостанция»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Для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формирования у детей навыков наблюдений за погодой, природными явлениями, зависимостью между природными явлениями, погодными условиями и поведением растений и животных, изучение климатических зон различных российских регионов.</a:t>
            </a:r>
          </a:p>
          <a:p>
            <a:pPr lvl="0"/>
            <a:endParaRPr lang="ru-RU" sz="2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endParaRPr lang="ru-RU" sz="2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endParaRPr lang="ru-RU" sz="2000" dirty="0">
              <a:effectLst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403648" y="390895"/>
            <a:ext cx="714593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Обновление развивающих центров на территории МАДОУ: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03270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9144000" cy="68562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-11848" y="0"/>
            <a:ext cx="9144000" cy="59400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Автогородок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». Для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формирования, закрепления и отработки навыков у детей дошкольного возраста правил дорожного движения, развития внимания, расширения представлений о наземном, воздушном, водном, подземном транспорте и некоторых видах профессий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lvl="0"/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Огород». Для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формирования трудовых навыков, познавательного интереса, представлений о некоторых культурных растениях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lvl="0"/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«Спортивная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площадка». Для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развития основных видов движений, охраны и укрепления здоровья детей, коррекции нарушений опорно-двигательного аппарата, воспитания интереса к различным видам двигательной деятельности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lvl="0"/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Театр». Для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всестороннего знакомства детей с различными проявлениями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действительности, стимуляции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творческого потенциала ребёнка (через песни и музыку, танцы,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игру, театрализованную деятельность);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развития эмоциональной сферы детей; формирования социальных навыков поведения; организован уголок «Русская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изба», способствующий развитию традиций, культуры народного быта, семейных ценностей.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328040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747</TotalTime>
  <Words>1181</Words>
  <Application>Microsoft Office PowerPoint</Application>
  <PresentationFormat>Экран (4:3)</PresentationFormat>
  <Paragraphs>105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DS7</dc:creator>
  <cp:lastModifiedBy>DS7</cp:lastModifiedBy>
  <cp:revision>62</cp:revision>
  <dcterms:created xsi:type="dcterms:W3CDTF">2023-08-22T05:39:40Z</dcterms:created>
  <dcterms:modified xsi:type="dcterms:W3CDTF">2024-07-23T08:48:42Z</dcterms:modified>
</cp:coreProperties>
</file>